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74" r:id="rId14"/>
    <p:sldId id="268" r:id="rId15"/>
    <p:sldId id="269" r:id="rId16"/>
    <p:sldId id="270" r:id="rId17"/>
    <p:sldId id="271" r:id="rId18"/>
    <p:sldId id="272" r:id="rId19"/>
    <p:sldId id="27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13.07.2015</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13.07.2015</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13.07.2015</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57200" y="428604"/>
            <a:ext cx="8305800" cy="4857784"/>
          </a:xfrm>
        </p:spPr>
        <p:txBody>
          <a:bodyPr/>
          <a:lstStyle/>
          <a:p>
            <a:r>
              <a:rPr lang="tr-TR" b="1" dirty="0" smtClean="0"/>
              <a:t>Öğretim Görevlisi </a:t>
            </a:r>
            <a:br>
              <a:rPr lang="tr-TR" b="1" dirty="0" smtClean="0"/>
            </a:br>
            <a:r>
              <a:rPr lang="tr-TR" b="1" dirty="0" smtClean="0"/>
              <a:t>Alper Talha Karadeniz</a:t>
            </a:r>
            <a:br>
              <a:rPr lang="tr-TR" b="1" dirty="0" smtClean="0"/>
            </a:br>
            <a:r>
              <a:rPr lang="tr-TR" b="1" dirty="0" smtClean="0"/>
              <a:t/>
            </a:r>
            <a:br>
              <a:rPr lang="tr-TR" b="1" dirty="0" smtClean="0"/>
            </a:br>
            <a:r>
              <a:rPr lang="tr-TR" b="1" dirty="0" smtClean="0"/>
              <a:t>Veri Tabanı 1</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381644"/>
          </a:xfrm>
        </p:spPr>
        <p:txBody>
          <a:bodyPr/>
          <a:lstStyle/>
          <a:p>
            <a:pPr>
              <a:buFont typeface="Wingdings" pitchFamily="2" charset="2"/>
              <a:buChar char="Ø"/>
            </a:pPr>
            <a:r>
              <a:rPr lang="tr-TR" dirty="0" smtClean="0"/>
              <a:t>Örnekte görüldüğü gibi bütün dersler için; adres, öğrenci numarası gibi bütün bilgiler tekrar etmektedir.</a:t>
            </a:r>
          </a:p>
          <a:p>
            <a:pPr>
              <a:buFont typeface="Wingdings" pitchFamily="2" charset="2"/>
              <a:buChar char="Ø"/>
            </a:pPr>
            <a:r>
              <a:rPr lang="tr-TR" dirty="0" smtClean="0"/>
              <a:t>İyi hazırlanmış veri tabanlarında bu bilgiler ayrı tablolarda tutulur ve  bizleri bu gereksiz tekrarlardan kurtarır. Programda fazla yer işgalini engeller.</a:t>
            </a:r>
          </a:p>
          <a:p>
            <a:pPr>
              <a:buFont typeface="Wingdings" pitchFamily="2" charset="2"/>
              <a:buChar char="Ø"/>
            </a:pPr>
            <a:r>
              <a:rPr lang="tr-TR" dirty="0" smtClean="0"/>
              <a:t>Veri ve bilgi gizliliği günümüz dünyasında ki en önemli konudur. Bilgi güvenliği uzmanları her an yeni tehditleri bulup yok etmek için büyük mesai harcamaktadır. Veri tabanı üzerinde kullanıcılara yetkiler verilir ve bu şekilde kişiler sadece yetkileri doğrultusunda hareket edebilirler.</a:t>
            </a:r>
          </a:p>
          <a:p>
            <a:endParaRPr lang="tr-TR" dirty="0" smtClean="0"/>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167330"/>
          </a:xfrm>
        </p:spPr>
        <p:txBody>
          <a:bodyPr>
            <a:normAutofit/>
          </a:bodyPr>
          <a:lstStyle/>
          <a:p>
            <a:pPr>
              <a:buFont typeface="Wingdings" pitchFamily="2" charset="2"/>
              <a:buChar char="Ø"/>
            </a:pPr>
            <a:r>
              <a:rPr lang="tr-TR" sz="3600" dirty="0" smtClean="0"/>
              <a:t>Veri tabanları üzerinde ki verilere aynı anda çok sayıda kullanıcının erişim yapması hakkı verilir.</a:t>
            </a:r>
          </a:p>
          <a:p>
            <a:pPr>
              <a:buFont typeface="Wingdings" pitchFamily="2" charset="2"/>
              <a:buChar char="Ø"/>
            </a:pPr>
            <a:endParaRPr lang="tr-TR" sz="3600" dirty="0" smtClean="0"/>
          </a:p>
          <a:p>
            <a:pPr>
              <a:buFont typeface="Wingdings" pitchFamily="2" charset="2"/>
              <a:buChar char="Ø"/>
            </a:pPr>
            <a:r>
              <a:rPr lang="tr-TR" sz="3600" dirty="0" smtClean="0"/>
              <a:t>Veri tabanı uygulamalarında nesneler farklı uygulamalarda kullanılabilirler. </a:t>
            </a:r>
            <a:endParaRPr lang="tr-T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Wingdings" pitchFamily="2" charset="2"/>
              <a:buChar char="Ø"/>
            </a:pPr>
            <a:r>
              <a:rPr lang="tr-TR" dirty="0" smtClean="0"/>
              <a:t>Yeni bir veri tabanı oluşturmak, var olan veri tabanı üzerinde değişiklik yapmak, veri tabanı bakımı ve yedeklemesini yapmak, tablolar arasındaki ilişkileri kurmak ve kullanıcı yetkileri belirlemek için geliştirilmiş yazılımlardır.</a:t>
            </a:r>
          </a:p>
          <a:p>
            <a:pPr>
              <a:buFont typeface="Wingdings" pitchFamily="2" charset="2"/>
              <a:buChar char="Ø"/>
            </a:pPr>
            <a:r>
              <a:rPr lang="tr-TR" dirty="0" smtClean="0"/>
              <a:t>Kullanıcı ile veri tabanı arasındaki bir arabirimdir.</a:t>
            </a:r>
          </a:p>
          <a:p>
            <a:pPr>
              <a:buFont typeface="Wingdings" pitchFamily="2" charset="2"/>
              <a:buChar char="Ø"/>
            </a:pPr>
            <a:r>
              <a:rPr lang="tr-TR" dirty="0" smtClean="0"/>
              <a:t>Aynı prensiple çalışan farklı isimlerde birçok veri tabanı yönetim sistemi vardır.</a:t>
            </a:r>
          </a:p>
          <a:p>
            <a:pPr>
              <a:buFont typeface="Wingdings" pitchFamily="2" charset="2"/>
              <a:buChar char="Ø"/>
            </a:pPr>
            <a:r>
              <a:rPr lang="tr-TR" dirty="0" smtClean="0"/>
              <a:t>MS SQL, ORACLE, </a:t>
            </a:r>
            <a:r>
              <a:rPr lang="tr-TR" dirty="0" err="1" smtClean="0"/>
              <a:t>MySQL</a:t>
            </a:r>
            <a:r>
              <a:rPr lang="tr-TR" dirty="0" smtClean="0"/>
              <a:t>, MS Access çok kullanılan veri tabanı yönetim sistemleridir.</a:t>
            </a:r>
            <a:endParaRPr lang="tr-TR" dirty="0"/>
          </a:p>
        </p:txBody>
      </p:sp>
      <p:sp>
        <p:nvSpPr>
          <p:cNvPr id="3" name="2 Başlık"/>
          <p:cNvSpPr>
            <a:spLocks noGrp="1"/>
          </p:cNvSpPr>
          <p:nvPr>
            <p:ph type="title"/>
          </p:nvPr>
        </p:nvSpPr>
        <p:spPr/>
        <p:txBody>
          <a:bodyPr>
            <a:normAutofit fontScale="90000"/>
          </a:bodyPr>
          <a:lstStyle/>
          <a:p>
            <a:r>
              <a:rPr lang="tr-TR" dirty="0" smtClean="0"/>
              <a:t>Veri Tabanı Yönetim Sistemleri</a:t>
            </a:r>
            <a:br>
              <a:rPr lang="tr-TR" dirty="0" smtClean="0"/>
            </a:br>
            <a:r>
              <a:rPr lang="tr-TR" dirty="0" smtClean="0"/>
              <a:t>(VTYS)</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572164"/>
          </a:xfrm>
        </p:spPr>
        <p:txBody>
          <a:bodyPr/>
          <a:lstStyle/>
          <a:p>
            <a:r>
              <a:rPr lang="tr-TR" dirty="0" smtClean="0"/>
              <a:t>Veri Tabanı Yönetim Sistemi</a:t>
            </a:r>
            <a:endParaRPr lang="tr-TR" dirty="0"/>
          </a:p>
        </p:txBody>
      </p:sp>
      <p:sp>
        <p:nvSpPr>
          <p:cNvPr id="4" name="3 Akış Çizelgesi: Manyetik Disk"/>
          <p:cNvSpPr/>
          <p:nvPr/>
        </p:nvSpPr>
        <p:spPr>
          <a:xfrm>
            <a:off x="571472" y="1714488"/>
            <a:ext cx="1500198" cy="235745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VERİ</a:t>
            </a:r>
          </a:p>
          <a:p>
            <a:pPr algn="ctr"/>
            <a:r>
              <a:rPr lang="tr-TR" dirty="0" smtClean="0"/>
              <a:t>TABANI</a:t>
            </a:r>
            <a:endParaRPr lang="tr-TR" dirty="0"/>
          </a:p>
        </p:txBody>
      </p:sp>
      <p:sp>
        <p:nvSpPr>
          <p:cNvPr id="5" name="4 Dikdörtgen"/>
          <p:cNvSpPr/>
          <p:nvPr/>
        </p:nvSpPr>
        <p:spPr>
          <a:xfrm>
            <a:off x="3643306" y="1428736"/>
            <a:ext cx="200026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Uygulama </a:t>
            </a:r>
          </a:p>
          <a:p>
            <a:pPr algn="ctr"/>
            <a:r>
              <a:rPr lang="tr-TR" dirty="0" smtClean="0"/>
              <a:t>Programları</a:t>
            </a:r>
            <a:endParaRPr lang="tr-TR" dirty="0"/>
          </a:p>
        </p:txBody>
      </p:sp>
      <p:sp>
        <p:nvSpPr>
          <p:cNvPr id="6" name="5 Dikdörtgen"/>
          <p:cNvSpPr/>
          <p:nvPr/>
        </p:nvSpPr>
        <p:spPr>
          <a:xfrm>
            <a:off x="3643306" y="4000504"/>
            <a:ext cx="200026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VTYS</a:t>
            </a:r>
            <a:endParaRPr lang="tr-TR" dirty="0"/>
          </a:p>
        </p:txBody>
      </p:sp>
      <p:sp>
        <p:nvSpPr>
          <p:cNvPr id="7" name="1 İçerik Yer Tutucusu"/>
          <p:cNvSpPr txBox="1">
            <a:spLocks/>
          </p:cNvSpPr>
          <p:nvPr/>
        </p:nvSpPr>
        <p:spPr>
          <a:xfrm>
            <a:off x="500034" y="714356"/>
            <a:ext cx="8229600" cy="55245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Dikdörtgen"/>
          <p:cNvSpPr/>
          <p:nvPr/>
        </p:nvSpPr>
        <p:spPr>
          <a:xfrm>
            <a:off x="6786578" y="2786058"/>
            <a:ext cx="200026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KULLANICI</a:t>
            </a:r>
            <a:endParaRPr lang="tr-TR" dirty="0"/>
          </a:p>
        </p:txBody>
      </p:sp>
      <p:sp>
        <p:nvSpPr>
          <p:cNvPr id="9" name="8 Yukarı Aşağı Ok"/>
          <p:cNvSpPr/>
          <p:nvPr/>
        </p:nvSpPr>
        <p:spPr>
          <a:xfrm>
            <a:off x="4286248" y="2643182"/>
            <a:ext cx="642942" cy="10001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ol Sağ Ok"/>
          <p:cNvSpPr/>
          <p:nvPr/>
        </p:nvSpPr>
        <p:spPr>
          <a:xfrm>
            <a:off x="2428860" y="2928934"/>
            <a:ext cx="785818"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Sol Sağ Ok"/>
          <p:cNvSpPr/>
          <p:nvPr/>
        </p:nvSpPr>
        <p:spPr>
          <a:xfrm>
            <a:off x="5857884" y="3000372"/>
            <a:ext cx="785818"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4905396"/>
          </a:xfrm>
        </p:spPr>
        <p:txBody>
          <a:bodyPr/>
          <a:lstStyle/>
          <a:p>
            <a:pPr marL="937260" lvl="1" indent="-571500">
              <a:buNone/>
            </a:pPr>
            <a:r>
              <a:rPr lang="tr-TR" b="1" dirty="0" smtClean="0"/>
              <a:t>Veri Tekrarını Engeller</a:t>
            </a:r>
          </a:p>
          <a:p>
            <a:pPr>
              <a:buFont typeface="Wingdings" pitchFamily="2" charset="2"/>
              <a:buChar char="Ø"/>
            </a:pPr>
            <a:r>
              <a:rPr lang="tr-TR" dirty="0" smtClean="0"/>
              <a:t>Hazırlanan uygulamaların işlediği bilgilerin tamamı doğrudan veya dolaylı olarak birbirleriyle ilişkilidir. Bu yüzden veri tabanı içinde birden fazla tablo içinde tutulur. Bu durum aynı verinin farklı dosyalarda tekrar tekrar kullanılmasını engeller. </a:t>
            </a:r>
          </a:p>
          <a:p>
            <a:pPr>
              <a:buFont typeface="Courier New" pitchFamily="49" charset="0"/>
              <a:buChar char="o"/>
            </a:pPr>
            <a:endParaRPr lang="tr-TR" dirty="0"/>
          </a:p>
        </p:txBody>
      </p:sp>
      <p:sp>
        <p:nvSpPr>
          <p:cNvPr id="3" name="2 Başlık"/>
          <p:cNvSpPr>
            <a:spLocks noGrp="1"/>
          </p:cNvSpPr>
          <p:nvPr>
            <p:ph type="title"/>
          </p:nvPr>
        </p:nvSpPr>
        <p:spPr/>
        <p:txBody>
          <a:bodyPr>
            <a:normAutofit fontScale="90000"/>
          </a:bodyPr>
          <a:lstStyle/>
          <a:p>
            <a:r>
              <a:rPr lang="tr-TR" dirty="0" smtClean="0"/>
              <a:t>Veri Tabanı Yönetim Sistemlerinin Faydaları</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per\Desktop\Adsız.png"/>
          <p:cNvPicPr>
            <a:picLocks noGrp="1" noChangeAspect="1" noChangeArrowheads="1"/>
          </p:cNvPicPr>
          <p:nvPr>
            <p:ph idx="1"/>
          </p:nvPr>
        </p:nvPicPr>
        <p:blipFill>
          <a:blip r:embed="rId2"/>
          <a:srcRect/>
          <a:stretch>
            <a:fillRect/>
          </a:stretch>
        </p:blipFill>
        <p:spPr bwMode="auto">
          <a:xfrm>
            <a:off x="357158" y="500042"/>
            <a:ext cx="8501122" cy="600079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453082"/>
          </a:xfrm>
        </p:spPr>
        <p:txBody>
          <a:bodyPr>
            <a:normAutofit lnSpcReduction="10000"/>
          </a:bodyPr>
          <a:lstStyle/>
          <a:p>
            <a:pPr marL="571500" indent="-571500">
              <a:buNone/>
            </a:pPr>
            <a:r>
              <a:rPr lang="tr-TR" b="1" i="1" dirty="0" smtClean="0"/>
              <a:t>	</a:t>
            </a:r>
            <a:r>
              <a:rPr lang="tr-TR" sz="2400" b="1" i="1" dirty="0" smtClean="0"/>
              <a:t>Veri Tutarlılığını Engeller</a:t>
            </a:r>
          </a:p>
          <a:p>
            <a:pPr>
              <a:buFont typeface="Wingdings" pitchFamily="2" charset="2"/>
              <a:buChar char="Ø"/>
            </a:pPr>
            <a:r>
              <a:rPr lang="tr-TR" dirty="0" smtClean="0"/>
              <a:t>Verilerin mantıksal tutarlılığıdır. Aynı veri farklı tablolarda bulunduğunda, bir yerdeki veri güncellenirse diğer verinin de güncellenmesi gerekir. Bu işlem gerçekleşmezse veri tabanı içerisinde tutarsızlık oluşur.</a:t>
            </a:r>
          </a:p>
          <a:p>
            <a:pPr>
              <a:buFont typeface="Courier New" pitchFamily="49" charset="0"/>
              <a:buChar char="o"/>
            </a:pPr>
            <a:endParaRPr lang="tr-TR" dirty="0" smtClean="0"/>
          </a:p>
          <a:p>
            <a:pPr lvl="1">
              <a:buNone/>
            </a:pPr>
            <a:r>
              <a:rPr lang="tr-TR" b="1" dirty="0" smtClean="0"/>
              <a:t>	</a:t>
            </a:r>
            <a:r>
              <a:rPr lang="tr-TR" b="1" i="1" dirty="0" smtClean="0"/>
              <a:t>Veri Paylaşımına İzin Verir</a:t>
            </a:r>
          </a:p>
          <a:p>
            <a:pPr>
              <a:buFont typeface="Wingdings" pitchFamily="2" charset="2"/>
              <a:buChar char="Ø"/>
            </a:pPr>
            <a:r>
              <a:rPr lang="tr-TR" dirty="0" smtClean="0"/>
              <a:t>VTYS kullanılmadan önce veri tabanına sıralı erişim hakkı verilirdi. Yani bir kullanıcı veri tabanında işlem yaparken diğeri yapamazdı. Ancak VTYS ile beraber birden fazla kullanıcı veriye erişebilir ve işlem yapabilir.</a:t>
            </a:r>
          </a:p>
          <a:p>
            <a:pPr>
              <a:buFont typeface="Courier New" pitchFamily="49" charset="0"/>
              <a:buChar char="o"/>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85728"/>
            <a:ext cx="8229600" cy="5810272"/>
          </a:xfrm>
        </p:spPr>
        <p:txBody>
          <a:bodyPr/>
          <a:lstStyle/>
          <a:p>
            <a:pPr lvl="1">
              <a:buNone/>
            </a:pPr>
            <a:r>
              <a:rPr lang="tr-TR" b="1" dirty="0" smtClean="0"/>
              <a:t>Veri Bütünlüğünü Sağlar</a:t>
            </a:r>
          </a:p>
          <a:p>
            <a:pPr>
              <a:buFont typeface="Wingdings" pitchFamily="2" charset="2"/>
              <a:buChar char="Ø"/>
            </a:pPr>
            <a:r>
              <a:rPr lang="tr-TR" dirty="0" smtClean="0"/>
              <a:t>Veri bütünlüğü bir verinin birden fazla tabloda tutulduğu durumlarda, tüm verilerin bir bütün olarak kullanılmasını sağlar. Özellikle kayıt silme işlemlerinde büyük risk teşkil eder.</a:t>
            </a:r>
          </a:p>
          <a:p>
            <a:pPr>
              <a:buFont typeface="Wingdings" pitchFamily="2" charset="2"/>
              <a:buChar char="Ø"/>
            </a:pPr>
            <a:r>
              <a:rPr lang="tr-TR" dirty="0" smtClean="0"/>
              <a:t>Örneğin öğrenci numarası hem öğrenci tablosunda hem de notlar tablosunda bulunmaktadır. Öğrenci tablosundan 5 numaralı öğrenci silinirse, notlar tablosundan da 5 numaralı öğrencinin silinmesi gereklidir.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lstStyle/>
          <a:p>
            <a:pPr lvl="1">
              <a:buNone/>
            </a:pPr>
            <a:r>
              <a:rPr lang="tr-TR" b="1" dirty="0" smtClean="0"/>
              <a:t>Veri Güvenliğini Sağlar</a:t>
            </a:r>
          </a:p>
          <a:p>
            <a:pPr>
              <a:buFont typeface="Wingdings" pitchFamily="2" charset="2"/>
              <a:buChar char="Ø"/>
            </a:pPr>
            <a:r>
              <a:rPr lang="tr-TR" dirty="0" smtClean="0"/>
              <a:t>Veri tabanı kullanıcılarına yetki verilerek, herkese sorumlu olduğu işlemi yapma yetkisi verilir. Örneğin öğrencilere sadece notlarını görme yetkisi verilir geri kalan hiçbir yere giremez. </a:t>
            </a:r>
          </a:p>
          <a:p>
            <a:pPr>
              <a:buFont typeface="Arial" pitchFamily="34" charset="0"/>
              <a:buChar char="•"/>
            </a:pPr>
            <a:endParaRPr lang="tr-TR" dirty="0" smtClean="0"/>
          </a:p>
          <a:p>
            <a:pPr>
              <a:buFont typeface="Arial" pitchFamily="34" charset="0"/>
              <a:buChar char="•"/>
            </a:pPr>
            <a:endParaRPr lang="tr-TR" dirty="0" smtClean="0"/>
          </a:p>
          <a:p>
            <a:pPr lvl="1">
              <a:buNone/>
            </a:pPr>
            <a:r>
              <a:rPr lang="tr-TR" b="1" dirty="0" smtClean="0"/>
              <a:t>Veri Bağımsızlığını Sağlar</a:t>
            </a:r>
          </a:p>
          <a:p>
            <a:pPr>
              <a:buFont typeface="Wingdings" pitchFamily="2" charset="2"/>
              <a:buChar char="Ø"/>
            </a:pPr>
            <a:r>
              <a:rPr lang="tr-TR" dirty="0" smtClean="0"/>
              <a:t>Veri tabanının fiziksel yapısı kullanıcılardan gizlenir. Sadece VTYS aracılığı ile ara yüz üzerinden işlem yaparız. Bu durum sayesinde karmaşık sistemleri kullanıcıdan uzak tutmuş ve kullanımı kolaylaştırmış oluruz.</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Turgut </a:t>
            </a:r>
            <a:r>
              <a:rPr lang="tr-TR" dirty="0" err="1" smtClean="0"/>
              <a:t>Özseven</a:t>
            </a:r>
            <a:r>
              <a:rPr lang="tr-TR" dirty="0" smtClean="0"/>
              <a:t>-Veri tabanı yönetim sistemleri kitabı</a:t>
            </a:r>
          </a:p>
          <a:p>
            <a:r>
              <a:rPr lang="tr-TR" dirty="0" smtClean="0"/>
              <a:t>ORACLE veri tabanı eğitimi notları</a:t>
            </a:r>
          </a:p>
          <a:p>
            <a:r>
              <a:rPr lang="tr-TR" dirty="0" smtClean="0"/>
              <a:t>Prof. Dr. Ümit </a:t>
            </a:r>
            <a:r>
              <a:rPr lang="tr-TR" dirty="0" err="1" smtClean="0"/>
              <a:t>Kocabıçak</a:t>
            </a:r>
            <a:r>
              <a:rPr lang="tr-TR" dirty="0" smtClean="0"/>
              <a:t> Sakarya üniversitesi Veri tabanı ders notları.</a:t>
            </a:r>
            <a:endParaRPr lang="tr-TR" dirty="0"/>
          </a:p>
        </p:txBody>
      </p:sp>
      <p:sp>
        <p:nvSpPr>
          <p:cNvPr id="3" name="2 Başlık"/>
          <p:cNvSpPr>
            <a:spLocks noGrp="1"/>
          </p:cNvSpPr>
          <p:nvPr>
            <p:ph type="title"/>
          </p:nvPr>
        </p:nvSpPr>
        <p:spPr/>
        <p:txBody>
          <a:bodyPr/>
          <a:lstStyle/>
          <a:p>
            <a:r>
              <a:rPr lang="tr-TR" dirty="0" smtClean="0"/>
              <a:t>KAYNAKLAR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857232"/>
            <a:ext cx="8229600" cy="5238768"/>
          </a:xfrm>
        </p:spPr>
        <p:txBody>
          <a:bodyPr/>
          <a:lstStyle/>
          <a:p>
            <a:pPr>
              <a:buFont typeface="Wingdings" pitchFamily="2" charset="2"/>
              <a:buChar char="Ø"/>
            </a:pPr>
            <a:r>
              <a:rPr lang="tr-TR" b="1" dirty="0" smtClean="0"/>
              <a:t>Dosyalama sistemleri nelerdir ?</a:t>
            </a:r>
          </a:p>
          <a:p>
            <a:pPr>
              <a:buFont typeface="Wingdings" pitchFamily="2" charset="2"/>
              <a:buChar char="Ø"/>
            </a:pPr>
            <a:r>
              <a:rPr lang="tr-TR" b="1" dirty="0" smtClean="0"/>
              <a:t>Veri Tabanı nedir ?</a:t>
            </a:r>
          </a:p>
          <a:p>
            <a:pPr>
              <a:buFont typeface="Wingdings" pitchFamily="2" charset="2"/>
              <a:buChar char="Ø"/>
            </a:pPr>
            <a:r>
              <a:rPr lang="tr-TR" b="1" dirty="0" smtClean="0"/>
              <a:t>Veri Tabanı yönetim sistemi nedir ve örnekleri nelerdir ?</a:t>
            </a:r>
          </a:p>
          <a:p>
            <a:pPr>
              <a:buFont typeface="Wingdings" pitchFamily="2" charset="2"/>
              <a:buChar char="Ø"/>
            </a:pPr>
            <a:r>
              <a:rPr lang="tr-TR" b="1" dirty="0" smtClean="0"/>
              <a:t>Veri Modelleri nelerdir ?</a:t>
            </a:r>
          </a:p>
          <a:p>
            <a:pPr>
              <a:buFont typeface="Wingdings" pitchFamily="2" charset="2"/>
              <a:buChar char="Ø"/>
            </a:pPr>
            <a:r>
              <a:rPr lang="tr-TR" b="1" dirty="0" smtClean="0"/>
              <a:t>İlişkisel veri tabanı ve veri tabanı tasarımı.</a:t>
            </a:r>
          </a:p>
          <a:p>
            <a:pPr>
              <a:buFont typeface="Wingdings" pitchFamily="2" charset="2"/>
              <a:buChar char="Ø"/>
            </a:pPr>
            <a:r>
              <a:rPr lang="tr-TR" b="1" dirty="0" smtClean="0"/>
              <a:t>Örnek Uygulama.</a:t>
            </a:r>
          </a:p>
          <a:p>
            <a:pPr>
              <a:buFont typeface="Wingdings" pitchFamily="2" charset="2"/>
              <a:buChar char="Ø"/>
            </a:pPr>
            <a:r>
              <a:rPr lang="tr-TR" b="1" dirty="0" smtClean="0"/>
              <a:t>İlişkisel Cebir kuralları nelerdir ?</a:t>
            </a:r>
          </a:p>
          <a:p>
            <a:pPr>
              <a:buFont typeface="Wingdings" pitchFamily="2" charset="2"/>
              <a:buChar char="Ø"/>
            </a:pPr>
            <a:r>
              <a:rPr lang="tr-TR" b="1" dirty="0" smtClean="0"/>
              <a:t>Yapısal sorgulama dili (SQL).</a:t>
            </a:r>
          </a:p>
          <a:p>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4762520"/>
          </a:xfrm>
        </p:spPr>
        <p:txBody>
          <a:bodyPr>
            <a:normAutofit/>
          </a:bodyPr>
          <a:lstStyle/>
          <a:p>
            <a:pPr>
              <a:buFont typeface="Wingdings" pitchFamily="2" charset="2"/>
              <a:buChar char="Ø"/>
            </a:pPr>
            <a:r>
              <a:rPr lang="tr-TR" dirty="0" smtClean="0"/>
              <a:t>Verileri saklama işlemi insanlık tarihi boyunca çeşitli aşamalardan geçmiştir.</a:t>
            </a:r>
          </a:p>
          <a:p>
            <a:pPr>
              <a:buFont typeface="Wingdings" pitchFamily="2" charset="2"/>
              <a:buChar char="Ø"/>
            </a:pPr>
            <a:r>
              <a:rPr lang="tr-TR" dirty="0" smtClean="0"/>
              <a:t>Mağara duvarlarında ki yazılardan, günümüzdeki bilgisayar çağına kadar uzanır.</a:t>
            </a:r>
          </a:p>
          <a:p>
            <a:pPr>
              <a:buFont typeface="Wingdings" pitchFamily="2" charset="2"/>
              <a:buChar char="Ø"/>
            </a:pPr>
            <a:r>
              <a:rPr lang="tr-TR" dirty="0" smtClean="0"/>
              <a:t>Geleneksel dosyalama sistemleri, veri tabanı yönetim sistemleri öncesinde veri depolamak için kullanılan sistemlerdir.</a:t>
            </a:r>
          </a:p>
          <a:p>
            <a:pPr>
              <a:buFont typeface="Wingdings" pitchFamily="2" charset="2"/>
              <a:buChar char="Ø"/>
            </a:pPr>
            <a:r>
              <a:rPr lang="tr-TR" dirty="0" smtClean="0"/>
              <a:t>Veri kapasitesi, veri işleme hızı ve kullanım alanı gibi ihtiyaçlar karşılanamaz hale gelince bilgisayar uzmanları çareyi veri tabanı yönetim sistemlerinde bulmuştur.</a:t>
            </a:r>
          </a:p>
          <a:p>
            <a:pPr>
              <a:buFont typeface="Arial" pitchFamily="34" charset="0"/>
              <a:buChar char="•"/>
            </a:pPr>
            <a:endParaRPr lang="tr-TR" dirty="0"/>
          </a:p>
        </p:txBody>
      </p:sp>
      <p:sp>
        <p:nvSpPr>
          <p:cNvPr id="3" name="2 Başlık"/>
          <p:cNvSpPr>
            <a:spLocks noGrp="1"/>
          </p:cNvSpPr>
          <p:nvPr>
            <p:ph type="title"/>
          </p:nvPr>
        </p:nvSpPr>
        <p:spPr/>
        <p:txBody>
          <a:bodyPr/>
          <a:lstStyle/>
          <a:p>
            <a:r>
              <a:rPr lang="tr-TR" dirty="0" smtClean="0"/>
              <a:t>Temel Kavramlar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3714776"/>
          </a:xfrm>
        </p:spPr>
        <p:txBody>
          <a:bodyPr>
            <a:normAutofit fontScale="92500" lnSpcReduction="10000"/>
          </a:bodyPr>
          <a:lstStyle/>
          <a:p>
            <a:pPr lvl="1">
              <a:buNone/>
            </a:pPr>
            <a:r>
              <a:rPr lang="tr-TR" sz="3800" b="1" i="1" dirty="0" smtClean="0"/>
              <a:t>Geleneksel dosyalama sistemleri 2 farklı yöntemle kullanılırdı.</a:t>
            </a:r>
          </a:p>
          <a:p>
            <a:endParaRPr lang="tr-TR" sz="4000" dirty="0" smtClean="0"/>
          </a:p>
          <a:p>
            <a:endParaRPr lang="tr-TR" sz="4000" dirty="0" smtClean="0"/>
          </a:p>
          <a:p>
            <a:pPr marL="857250" indent="-857250">
              <a:buFont typeface="+mj-lt"/>
              <a:buAutoNum type="romanUcPeriod"/>
            </a:pPr>
            <a:r>
              <a:rPr lang="tr-TR" sz="4000" dirty="0" smtClean="0"/>
              <a:t>Sıralı erişimli dosyalar.</a:t>
            </a:r>
          </a:p>
          <a:p>
            <a:pPr marL="857250" indent="-857250">
              <a:buFont typeface="+mj-lt"/>
              <a:buAutoNum type="romanUcPeriod"/>
            </a:pPr>
            <a:r>
              <a:rPr lang="tr-TR" sz="4000" dirty="0" smtClean="0"/>
              <a:t>Doğrudan erişimli dosyalar.</a:t>
            </a:r>
          </a:p>
          <a:p>
            <a:pPr>
              <a:buNone/>
            </a:pP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4953016"/>
          </a:xfrm>
        </p:spPr>
        <p:txBody>
          <a:bodyPr>
            <a:normAutofit lnSpcReduction="10000"/>
          </a:bodyPr>
          <a:lstStyle/>
          <a:p>
            <a:pPr>
              <a:buFont typeface="Wingdings" pitchFamily="2" charset="2"/>
              <a:buChar char="Ø"/>
            </a:pPr>
            <a:r>
              <a:rPr lang="tr-TR" dirty="0" smtClean="0"/>
              <a:t>Bu tür dosyalarda veri sıralı bir şekilde yönetilir.</a:t>
            </a:r>
          </a:p>
          <a:p>
            <a:pPr>
              <a:buFont typeface="Wingdings" pitchFamily="2" charset="2"/>
              <a:buChar char="Ø"/>
            </a:pPr>
            <a:r>
              <a:rPr lang="tr-TR" dirty="0" smtClean="0"/>
              <a:t>Bilgilerin tutulduğu dosya içeriği tarama yöntemiyle okunur ve istenilen kayda gelindiğinde işlem yapılır.</a:t>
            </a:r>
          </a:p>
          <a:p>
            <a:pPr>
              <a:buFont typeface="Wingdings" pitchFamily="2" charset="2"/>
              <a:buChar char="Ø"/>
            </a:pPr>
            <a:r>
              <a:rPr lang="tr-TR" dirty="0" smtClean="0"/>
              <a:t>Kullanılan programlama diline ve ihtiyaca bağlı olarak yeni eklenen veriler, satır başına, imlecin bulunduğu yere veya satır sonuna konulur.</a:t>
            </a:r>
          </a:p>
          <a:p>
            <a:pPr>
              <a:buFont typeface="Wingdings" pitchFamily="2" charset="2"/>
              <a:buChar char="Ø"/>
            </a:pPr>
            <a:r>
              <a:rPr lang="tr-TR" dirty="0" smtClean="0"/>
              <a:t>Arama satır başından başlar ve kayıt bulunana kadar devam eder.</a:t>
            </a:r>
          </a:p>
          <a:p>
            <a:pPr>
              <a:buFont typeface="Wingdings" pitchFamily="2" charset="2"/>
              <a:buChar char="Ø"/>
            </a:pPr>
            <a:r>
              <a:rPr lang="tr-TR" dirty="0" smtClean="0"/>
              <a:t>Müzik kasetleri bu yönteme örnektir. 5. şarkıyı dinlemek için ilk 4 şarkıyı ileri sarmamız gerekir.</a:t>
            </a:r>
          </a:p>
          <a:p>
            <a:pPr>
              <a:buFont typeface="Wingdings" pitchFamily="2" charset="2"/>
              <a:buChar char="Ø"/>
            </a:pPr>
            <a:r>
              <a:rPr lang="tr-TR" dirty="0" smtClean="0"/>
              <a:t>Görüldüğü üzere bu yöntemin en büyük dezavantajı, istenilen bilgiye anında ulaşamamaktır.</a:t>
            </a:r>
          </a:p>
          <a:p>
            <a:endParaRPr lang="tr-TR" dirty="0"/>
          </a:p>
        </p:txBody>
      </p:sp>
      <p:sp>
        <p:nvSpPr>
          <p:cNvPr id="3" name="2 Başlık"/>
          <p:cNvSpPr>
            <a:spLocks noGrp="1"/>
          </p:cNvSpPr>
          <p:nvPr>
            <p:ph type="title"/>
          </p:nvPr>
        </p:nvSpPr>
        <p:spPr>
          <a:xfrm>
            <a:off x="457200" y="152400"/>
            <a:ext cx="8229600" cy="919146"/>
          </a:xfrm>
        </p:spPr>
        <p:txBody>
          <a:bodyPr/>
          <a:lstStyle/>
          <a:p>
            <a:r>
              <a:rPr lang="tr-TR" dirty="0" smtClean="0"/>
              <a:t>Sıralı Erişimli Dosyalar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Font typeface="Wingdings" pitchFamily="2" charset="2"/>
              <a:buChar char="Ø"/>
            </a:pPr>
            <a:r>
              <a:rPr lang="tr-TR" dirty="0" smtClean="0"/>
              <a:t>Sıralı erişimli dosyalamada ki, dosyaya anında ulaşamama problemini ortadan kaldırmak için geliştirilmiştir.</a:t>
            </a:r>
          </a:p>
          <a:p>
            <a:pPr>
              <a:buFont typeface="Wingdings" pitchFamily="2" charset="2"/>
              <a:buChar char="Ø"/>
            </a:pPr>
            <a:r>
              <a:rPr lang="tr-TR" dirty="0" smtClean="0"/>
              <a:t>Doğrudan erişimli dosyalar tutulduğu her satır bilgisi için bir indeks numarası alırlar. Verilerin tutulduğu veri dosyasının yanı sıra birde indekslerin tutulduğu indeks dosyası oluşturulur.</a:t>
            </a:r>
          </a:p>
          <a:p>
            <a:pPr>
              <a:buFont typeface="Wingdings" pitchFamily="2" charset="2"/>
              <a:buChar char="Ø"/>
            </a:pPr>
            <a:r>
              <a:rPr lang="tr-TR" dirty="0" smtClean="0"/>
              <a:t>Bilgiye ulaşmak istendiğinde, aranan bilginin karşılık geldiği indeks değeri bulunur ve buna karşılık gelen veri okunur.</a:t>
            </a:r>
          </a:p>
          <a:p>
            <a:pPr>
              <a:buFont typeface="Wingdings" pitchFamily="2" charset="2"/>
              <a:buChar char="Ø"/>
            </a:pPr>
            <a:r>
              <a:rPr lang="tr-TR" dirty="0" smtClean="0"/>
              <a:t>En güzel örneği kitaplarda ki içindekiler bölümüdür.</a:t>
            </a:r>
            <a:endParaRPr lang="tr-TR" dirty="0"/>
          </a:p>
        </p:txBody>
      </p:sp>
      <p:sp>
        <p:nvSpPr>
          <p:cNvPr id="3" name="2 Başlık"/>
          <p:cNvSpPr>
            <a:spLocks noGrp="1"/>
          </p:cNvSpPr>
          <p:nvPr>
            <p:ph type="title"/>
          </p:nvPr>
        </p:nvSpPr>
        <p:spPr/>
        <p:txBody>
          <a:bodyPr/>
          <a:lstStyle/>
          <a:p>
            <a:r>
              <a:rPr lang="tr-TR" dirty="0" smtClean="0"/>
              <a:t>Doğrudan Erişimli Dosyalar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85860"/>
            <a:ext cx="8229600" cy="4810140"/>
          </a:xfrm>
        </p:spPr>
        <p:txBody>
          <a:bodyPr/>
          <a:lstStyle/>
          <a:p>
            <a:pPr>
              <a:buFont typeface="Wingdings" pitchFamily="2" charset="2"/>
              <a:buChar char="Ø"/>
            </a:pPr>
            <a:r>
              <a:rPr lang="tr-TR" sz="2800" dirty="0" smtClean="0"/>
              <a:t>Veri tabanı; herhangi bir konuda birbiriyle ilişkili ve düzenli bilgiler topluluğudur.</a:t>
            </a:r>
          </a:p>
          <a:p>
            <a:pPr>
              <a:buFont typeface="Wingdings" pitchFamily="2" charset="2"/>
              <a:buChar char="Ø"/>
            </a:pPr>
            <a:r>
              <a:rPr lang="tr-TR" sz="2800" dirty="0" smtClean="0"/>
              <a:t>Günümüzde, okul, üniversite, banka, hastane, bakanlıklar, üretim şirketleri vb bütün kuruluşlar veri tabanını kullanırlar.</a:t>
            </a:r>
          </a:p>
          <a:p>
            <a:pPr>
              <a:buFont typeface="Wingdings" pitchFamily="2" charset="2"/>
              <a:buChar char="Ø"/>
            </a:pPr>
            <a:r>
              <a:rPr lang="tr-TR" sz="2800" dirty="0" smtClean="0"/>
              <a:t>Veri tabanlarında kullanılan verilere erişim, geleneksel dosyalama sistemlerinden çok daha kolay ve hızlıdır.</a:t>
            </a:r>
          </a:p>
          <a:p>
            <a:endParaRPr lang="tr-TR" dirty="0"/>
          </a:p>
        </p:txBody>
      </p:sp>
      <p:sp>
        <p:nvSpPr>
          <p:cNvPr id="3" name="2 Başlık"/>
          <p:cNvSpPr>
            <a:spLocks noGrp="1"/>
          </p:cNvSpPr>
          <p:nvPr>
            <p:ph type="title"/>
          </p:nvPr>
        </p:nvSpPr>
        <p:spPr>
          <a:xfrm>
            <a:off x="457200" y="152400"/>
            <a:ext cx="8229600" cy="990584"/>
          </a:xfrm>
        </p:spPr>
        <p:txBody>
          <a:bodyPr/>
          <a:lstStyle/>
          <a:p>
            <a:r>
              <a:rPr lang="tr-TR" dirty="0" smtClean="0"/>
              <a:t>Veri Tabanı (</a:t>
            </a:r>
            <a:r>
              <a:rPr lang="tr-TR" dirty="0" err="1" smtClean="0"/>
              <a:t>Database</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514350" indent="-514350">
              <a:buFont typeface="Arial" pitchFamily="34" charset="0"/>
              <a:buChar char="•"/>
            </a:pPr>
            <a:r>
              <a:rPr lang="tr-TR" dirty="0" smtClean="0"/>
              <a:t>Veri Tabanının sağladığı faydalar:</a:t>
            </a:r>
          </a:p>
          <a:p>
            <a:pPr marL="514350" indent="-514350">
              <a:buFont typeface="Arial" pitchFamily="34" charset="0"/>
              <a:buChar char="•"/>
            </a:pPr>
            <a:endParaRPr lang="tr-TR" dirty="0" smtClean="0"/>
          </a:p>
          <a:p>
            <a:pPr marL="514350" indent="-514350">
              <a:buFont typeface="+mj-lt"/>
              <a:buAutoNum type="alphaLcPeriod"/>
            </a:pPr>
            <a:r>
              <a:rPr lang="tr-TR" dirty="0" smtClean="0"/>
              <a:t>Gereksiz veri tekrarını önler.</a:t>
            </a:r>
          </a:p>
          <a:p>
            <a:pPr marL="514350" indent="-514350">
              <a:buFont typeface="+mj-lt"/>
              <a:buAutoNum type="alphaLcPeriod"/>
            </a:pPr>
            <a:r>
              <a:rPr lang="tr-TR" dirty="0" smtClean="0"/>
              <a:t>Veri güvenliğini sağlar.</a:t>
            </a:r>
          </a:p>
          <a:p>
            <a:pPr marL="514350" indent="-514350">
              <a:buFont typeface="+mj-lt"/>
              <a:buAutoNum type="alphaLcPeriod"/>
            </a:pPr>
            <a:r>
              <a:rPr lang="tr-TR" dirty="0" smtClean="0"/>
              <a:t>Çoklu kullanıcı erişimini sağlar.</a:t>
            </a:r>
          </a:p>
          <a:p>
            <a:pPr marL="514350" indent="-514350">
              <a:buFont typeface="+mj-lt"/>
              <a:buAutoNum type="alphaLcPeriod"/>
            </a:pPr>
            <a:r>
              <a:rPr lang="tr-TR" dirty="0" smtClean="0"/>
              <a:t>Aynı andaki erişimlerde tutarsızlıkları önler.</a:t>
            </a:r>
          </a:p>
          <a:p>
            <a:pPr marL="514350" indent="-514350">
              <a:buNone/>
            </a:pPr>
            <a:endParaRPr lang="tr-TR" dirty="0" smtClean="0"/>
          </a:p>
          <a:p>
            <a:pPr marL="514350" indent="-514350">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tr-TR" dirty="0" smtClean="0"/>
              <a:t>Örnek: Öğrencinin derslerden aldığı notları ekranda gösterelim.</a:t>
            </a:r>
            <a:endParaRPr lang="tr-TR" dirty="0"/>
          </a:p>
        </p:txBody>
      </p:sp>
      <p:graphicFrame>
        <p:nvGraphicFramePr>
          <p:cNvPr id="6" name="5 İçerik Yer Tutucusu"/>
          <p:cNvGraphicFramePr>
            <a:graphicFrameLocks noGrp="1"/>
          </p:cNvGraphicFramePr>
          <p:nvPr>
            <p:ph idx="1"/>
          </p:nvPr>
        </p:nvGraphicFramePr>
        <p:xfrm>
          <a:off x="285720" y="1857364"/>
          <a:ext cx="8715440" cy="3779520"/>
        </p:xfrm>
        <a:graphic>
          <a:graphicData uri="http://schemas.openxmlformats.org/drawingml/2006/table">
            <a:tbl>
              <a:tblPr firstRow="1" bandRow="1">
                <a:tableStyleId>{5C22544A-7EE6-4342-B048-85BDC9FD1C3A}</a:tableStyleId>
              </a:tblPr>
              <a:tblGrid>
                <a:gridCol w="1089430"/>
                <a:gridCol w="1089430"/>
                <a:gridCol w="1089430"/>
                <a:gridCol w="1089430"/>
                <a:gridCol w="1089430"/>
                <a:gridCol w="1089430"/>
                <a:gridCol w="1089430"/>
                <a:gridCol w="1089430"/>
              </a:tblGrid>
              <a:tr h="370840">
                <a:tc>
                  <a:txBody>
                    <a:bodyPr/>
                    <a:lstStyle/>
                    <a:p>
                      <a:r>
                        <a:rPr lang="tr-TR" dirty="0" err="1" smtClean="0"/>
                        <a:t>Öğr</a:t>
                      </a:r>
                      <a:r>
                        <a:rPr lang="tr-TR" dirty="0" smtClean="0"/>
                        <a:t>_No</a:t>
                      </a:r>
                      <a:endParaRPr lang="tr-TR" dirty="0"/>
                    </a:p>
                  </a:txBody>
                  <a:tcPr/>
                </a:tc>
                <a:tc>
                  <a:txBody>
                    <a:bodyPr/>
                    <a:lstStyle/>
                    <a:p>
                      <a:r>
                        <a:rPr lang="tr-TR" dirty="0" smtClean="0"/>
                        <a:t>Adı-Soyadı</a:t>
                      </a:r>
                      <a:endParaRPr lang="tr-TR" dirty="0"/>
                    </a:p>
                  </a:txBody>
                  <a:tcPr/>
                </a:tc>
                <a:tc>
                  <a:txBody>
                    <a:bodyPr/>
                    <a:lstStyle/>
                    <a:p>
                      <a:r>
                        <a:rPr lang="tr-TR" dirty="0" smtClean="0"/>
                        <a:t>Adres</a:t>
                      </a:r>
                      <a:endParaRPr lang="tr-TR" dirty="0"/>
                    </a:p>
                  </a:txBody>
                  <a:tcPr/>
                </a:tc>
                <a:tc>
                  <a:txBody>
                    <a:bodyPr/>
                    <a:lstStyle/>
                    <a:p>
                      <a:r>
                        <a:rPr lang="tr-TR" dirty="0" smtClean="0"/>
                        <a:t>Doğ_Tar</a:t>
                      </a:r>
                      <a:endParaRPr lang="tr-TR" dirty="0"/>
                    </a:p>
                  </a:txBody>
                  <a:tcPr/>
                </a:tc>
                <a:tc>
                  <a:txBody>
                    <a:bodyPr/>
                    <a:lstStyle/>
                    <a:p>
                      <a:r>
                        <a:rPr lang="tr-TR" dirty="0" smtClean="0"/>
                        <a:t>Bölüm</a:t>
                      </a:r>
                      <a:endParaRPr lang="tr-TR" dirty="0"/>
                    </a:p>
                  </a:txBody>
                  <a:tcPr/>
                </a:tc>
                <a:tc>
                  <a:txBody>
                    <a:bodyPr/>
                    <a:lstStyle/>
                    <a:p>
                      <a:r>
                        <a:rPr lang="tr-TR" dirty="0" smtClean="0"/>
                        <a:t>Ders_Kodu</a:t>
                      </a:r>
                      <a:endParaRPr lang="tr-TR" dirty="0"/>
                    </a:p>
                  </a:txBody>
                  <a:tcPr/>
                </a:tc>
                <a:tc>
                  <a:txBody>
                    <a:bodyPr/>
                    <a:lstStyle/>
                    <a:p>
                      <a:r>
                        <a:rPr lang="tr-TR" dirty="0" smtClean="0"/>
                        <a:t>Ders_Adı</a:t>
                      </a:r>
                      <a:endParaRPr lang="tr-TR" dirty="0"/>
                    </a:p>
                  </a:txBody>
                  <a:tcPr/>
                </a:tc>
                <a:tc>
                  <a:txBody>
                    <a:bodyPr/>
                    <a:lstStyle/>
                    <a:p>
                      <a:r>
                        <a:rPr lang="tr-TR" dirty="0" smtClean="0"/>
                        <a:t>Not</a:t>
                      </a:r>
                      <a:endParaRPr lang="tr-TR" dirty="0"/>
                    </a:p>
                  </a:txBody>
                  <a:tcPr/>
                </a:tc>
              </a:tr>
              <a:tr h="370840">
                <a:tc>
                  <a:txBody>
                    <a:bodyPr/>
                    <a:lstStyle/>
                    <a:p>
                      <a:r>
                        <a:rPr lang="tr-TR" dirty="0" smtClean="0"/>
                        <a:t>2013528126001</a:t>
                      </a:r>
                      <a:endParaRPr lang="tr-TR" dirty="0"/>
                    </a:p>
                  </a:txBody>
                  <a:tcPr/>
                </a:tc>
                <a:tc>
                  <a:txBody>
                    <a:bodyPr/>
                    <a:lstStyle/>
                    <a:p>
                      <a:r>
                        <a:rPr lang="tr-TR" dirty="0" smtClean="0"/>
                        <a:t>Alper Talha </a:t>
                      </a:r>
                      <a:r>
                        <a:rPr lang="tr-TR" dirty="0" err="1" smtClean="0"/>
                        <a:t>Karadeni</a:t>
                      </a:r>
                      <a:endParaRPr lang="tr-TR" dirty="0"/>
                    </a:p>
                  </a:txBody>
                  <a:tcPr/>
                </a:tc>
                <a:tc>
                  <a:txBody>
                    <a:bodyPr/>
                    <a:lstStyle/>
                    <a:p>
                      <a:r>
                        <a:rPr lang="tr-TR" dirty="0" smtClean="0"/>
                        <a:t>ODÜ Lojman</a:t>
                      </a:r>
                      <a:endParaRPr lang="tr-TR" dirty="0"/>
                    </a:p>
                  </a:txBody>
                  <a:tcPr/>
                </a:tc>
                <a:tc>
                  <a:txBody>
                    <a:bodyPr/>
                    <a:lstStyle/>
                    <a:p>
                      <a:r>
                        <a:rPr lang="tr-TR" dirty="0" smtClean="0"/>
                        <a:t>07.05</a:t>
                      </a:r>
                      <a:endParaRPr lang="tr-TR" dirty="0"/>
                    </a:p>
                  </a:txBody>
                  <a:tcPr/>
                </a:tc>
                <a:tc>
                  <a:txBody>
                    <a:bodyPr/>
                    <a:lstStyle/>
                    <a:p>
                      <a:r>
                        <a:rPr lang="tr-TR" dirty="0" err="1" smtClean="0"/>
                        <a:t>Bilgsayar</a:t>
                      </a:r>
                      <a:r>
                        <a:rPr lang="tr-TR" dirty="0" smtClean="0"/>
                        <a:t> Müh.</a:t>
                      </a:r>
                      <a:endParaRPr lang="tr-TR" dirty="0"/>
                    </a:p>
                  </a:txBody>
                  <a:tcPr/>
                </a:tc>
                <a:tc>
                  <a:txBody>
                    <a:bodyPr/>
                    <a:lstStyle/>
                    <a:p>
                      <a:r>
                        <a:rPr lang="tr-TR" dirty="0" smtClean="0"/>
                        <a:t>BM3</a:t>
                      </a:r>
                      <a:endParaRPr lang="tr-TR" dirty="0"/>
                    </a:p>
                  </a:txBody>
                  <a:tcPr/>
                </a:tc>
                <a:tc>
                  <a:txBody>
                    <a:bodyPr/>
                    <a:lstStyle/>
                    <a:p>
                      <a:r>
                        <a:rPr lang="tr-TR" dirty="0" smtClean="0"/>
                        <a:t>Veri Tabanı</a:t>
                      </a:r>
                      <a:endParaRPr lang="tr-TR" dirty="0"/>
                    </a:p>
                  </a:txBody>
                  <a:tcPr/>
                </a:tc>
                <a:tc>
                  <a:txBody>
                    <a:bodyPr/>
                    <a:lstStyle/>
                    <a:p>
                      <a:r>
                        <a:rPr lang="tr-TR" dirty="0" smtClean="0"/>
                        <a:t>90</a:t>
                      </a:r>
                      <a:endParaRPr lang="tr-TR" dirty="0"/>
                    </a:p>
                  </a:txBody>
                  <a:tcPr/>
                </a:tc>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155</TotalTime>
  <Words>766</Words>
  <PresentationFormat>Ekran Gösterisi (4:3)</PresentationFormat>
  <Paragraphs>98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Kağıt</vt:lpstr>
      <vt:lpstr>Öğretim Görevlisi  Alper Talha Karadeniz  Veri Tabanı 1</vt:lpstr>
      <vt:lpstr>Slayt 2</vt:lpstr>
      <vt:lpstr>Temel Kavramlar</vt:lpstr>
      <vt:lpstr>Slayt 4</vt:lpstr>
      <vt:lpstr>Sıralı Erişimli Dosyalar</vt:lpstr>
      <vt:lpstr>Doğrudan Erişimli Dosyalar</vt:lpstr>
      <vt:lpstr>Veri Tabanı (Database)</vt:lpstr>
      <vt:lpstr>Slayt 8</vt:lpstr>
      <vt:lpstr>Örnek: Öğrencinin derslerden aldığı notları ekranda gösterelim.</vt:lpstr>
      <vt:lpstr>Slayt 10</vt:lpstr>
      <vt:lpstr>Slayt 11</vt:lpstr>
      <vt:lpstr>Veri Tabanı Yönetim Sistemleri (VTYS)</vt:lpstr>
      <vt:lpstr>Slayt 13</vt:lpstr>
      <vt:lpstr>Veri Tabanı Yönetim Sistemlerinin Faydaları</vt:lpstr>
      <vt:lpstr>Slayt 15</vt:lpstr>
      <vt:lpstr>Slayt 16</vt:lpstr>
      <vt:lpstr>Slayt 17</vt:lpstr>
      <vt:lpstr>Slayt 18</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Görevlisi  Alper Talha Karadeniz  Veri Tabanı 1</dc:title>
  <dc:creator>alper</dc:creator>
  <cp:lastModifiedBy>alper</cp:lastModifiedBy>
  <cp:revision>21</cp:revision>
  <dcterms:created xsi:type="dcterms:W3CDTF">2014-02-21T11:47:12Z</dcterms:created>
  <dcterms:modified xsi:type="dcterms:W3CDTF">2015-07-13T19:57:47Z</dcterms:modified>
</cp:coreProperties>
</file>