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77" r:id="rId10"/>
    <p:sldId id="279" r:id="rId11"/>
    <p:sldId id="280" r:id="rId12"/>
    <p:sldId id="281" r:id="rId13"/>
    <p:sldId id="282" r:id="rId14"/>
    <p:sldId id="283" r:id="rId15"/>
    <p:sldId id="264" r:id="rId16"/>
    <p:sldId id="273" r:id="rId17"/>
    <p:sldId id="274" r:id="rId18"/>
    <p:sldId id="275" r:id="rId19"/>
    <p:sldId id="276" r:id="rId20"/>
    <p:sldId id="284" r:id="rId21"/>
    <p:sldId id="285" r:id="rId22"/>
    <p:sldId id="286" r:id="rId23"/>
    <p:sldId id="287" r:id="rId24"/>
    <p:sldId id="288" r:id="rId25"/>
    <p:sldId id="289" r:id="rId26"/>
    <p:sldId id="291" r:id="rId27"/>
    <p:sldId id="290" r:id="rId28"/>
    <p:sldId id="293" r:id="rId29"/>
    <p:sldId id="294" r:id="rId30"/>
    <p:sldId id="295" r:id="rId31"/>
    <p:sldId id="296" r:id="rId32"/>
    <p:sldId id="269"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13.07.2015</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13.07.2015</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13.07.2015</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13.07.2015</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57200" y="1433732"/>
            <a:ext cx="8305800" cy="3852656"/>
          </a:xfrm>
        </p:spPr>
        <p:txBody>
          <a:bodyPr/>
          <a:lstStyle/>
          <a:p>
            <a:r>
              <a:rPr lang="tr-TR" b="1" dirty="0" smtClean="0"/>
              <a:t>Öğretim Görevlisi </a:t>
            </a:r>
            <a:br>
              <a:rPr lang="tr-TR" b="1" dirty="0" smtClean="0"/>
            </a:br>
            <a:r>
              <a:rPr lang="tr-TR" b="1" dirty="0" smtClean="0"/>
              <a:t>Alper Talha Karadeniz</a:t>
            </a:r>
            <a:br>
              <a:rPr lang="tr-TR" b="1" dirty="0" smtClean="0"/>
            </a:br>
            <a:r>
              <a:rPr lang="tr-TR" b="1" dirty="0" smtClean="0"/>
              <a:t/>
            </a:r>
            <a:br>
              <a:rPr lang="tr-TR" b="1" dirty="0" smtClean="0"/>
            </a:br>
            <a:r>
              <a:rPr lang="tr-TR" b="1" dirty="0" smtClean="0"/>
              <a:t>Veri Tabanı 1</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401080" cy="6215106"/>
          </a:xfrm>
        </p:spPr>
        <p:txBody>
          <a:bodyPr/>
          <a:lstStyle/>
          <a:p>
            <a:pPr lvl="1">
              <a:buNone/>
            </a:pPr>
            <a:r>
              <a:rPr lang="tr-TR" b="1" i="1" dirty="0" smtClean="0"/>
              <a:t>Bire-Bir(1-1) İlişkiler</a:t>
            </a:r>
          </a:p>
          <a:p>
            <a:pPr>
              <a:buFont typeface="Wingdings" pitchFamily="2" charset="2"/>
              <a:buChar char="Ø"/>
            </a:pPr>
            <a:r>
              <a:rPr lang="tr-TR" dirty="0" smtClean="0"/>
              <a:t>İlişki kurulan tablolardaki kayıtların aynısından 1 tane olan ilişkidir. Yani İlişki kurulan tablolarda ki alanlardan birisinde ki birincil anahtar alanı, diğer tabloda sadece bir kayıta karşılık geliyorsa 1-1 ilişki vardır. </a:t>
            </a:r>
          </a:p>
          <a:p>
            <a:pPr>
              <a:buFont typeface="Wingdings" pitchFamily="2" charset="2"/>
              <a:buChar char="Ø"/>
            </a:pPr>
            <a:r>
              <a:rPr lang="tr-TR" dirty="0" smtClean="0"/>
              <a:t>ÖRN: Öğrencinin mezun olduğu lise 1 tanedir.</a:t>
            </a:r>
          </a:p>
          <a:p>
            <a:pPr>
              <a:buFont typeface="Courier New" pitchFamily="49" charset="0"/>
              <a:buChar char="o"/>
            </a:pPr>
            <a:endParaRPr lang="tr-TR" dirty="0"/>
          </a:p>
        </p:txBody>
      </p:sp>
      <p:pic>
        <p:nvPicPr>
          <p:cNvPr id="1026" name="Picture 2" descr="C:\Users\alper\Desktop\database1.jpg"/>
          <p:cNvPicPr>
            <a:picLocks noChangeAspect="1" noChangeArrowheads="1"/>
          </p:cNvPicPr>
          <p:nvPr/>
        </p:nvPicPr>
        <p:blipFill>
          <a:blip r:embed="rId2"/>
          <a:srcRect/>
          <a:stretch>
            <a:fillRect/>
          </a:stretch>
        </p:blipFill>
        <p:spPr bwMode="auto">
          <a:xfrm>
            <a:off x="428596" y="3643314"/>
            <a:ext cx="8143932" cy="2857520"/>
          </a:xfrm>
          <a:prstGeom prst="rect">
            <a:avLst/>
          </a:prstGeom>
        </p:spPr>
        <p:style>
          <a:lnRef idx="2">
            <a:schemeClr val="accent1">
              <a:shade val="50000"/>
            </a:schemeClr>
          </a:lnRef>
          <a:fillRef idx="1">
            <a:schemeClr val="accent1"/>
          </a:fillRef>
          <a:effectRef idx="0">
            <a:schemeClr val="accent1"/>
          </a:effectRef>
          <a:fontRef idx="minor">
            <a:schemeClr val="lt1"/>
          </a:fontRef>
        </p:style>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4290"/>
            <a:ext cx="8229600" cy="5881710"/>
          </a:xfrm>
        </p:spPr>
        <p:txBody>
          <a:bodyPr/>
          <a:lstStyle/>
          <a:p>
            <a:pPr lvl="1">
              <a:buNone/>
            </a:pPr>
            <a:r>
              <a:rPr lang="tr-TR" b="1" i="1" dirty="0" smtClean="0"/>
              <a:t>Bire- Çok (1-n) ilişki</a:t>
            </a:r>
          </a:p>
          <a:p>
            <a:pPr>
              <a:buFont typeface="Wingdings" pitchFamily="2" charset="2"/>
              <a:buChar char="Ø"/>
            </a:pPr>
            <a:r>
              <a:rPr lang="tr-TR" dirty="0" smtClean="0"/>
              <a:t>İlişki kurulan tablolarda ki alanlardan birisinde ki birincil anahtar alanı, diğer tabloda birden fazla kayıta karşılık geliyorsa 1-n ilişki vardır.</a:t>
            </a:r>
          </a:p>
          <a:p>
            <a:pPr>
              <a:buFont typeface="Wingdings" pitchFamily="2" charset="2"/>
              <a:buChar char="Ø"/>
            </a:pPr>
            <a:r>
              <a:rPr lang="tr-TR" dirty="0" smtClean="0"/>
              <a:t>Bir karikatürcünün birden fazla karikatürü olabilir.</a:t>
            </a:r>
          </a:p>
          <a:p>
            <a:pPr>
              <a:buFont typeface="Courier New" pitchFamily="49" charset="0"/>
              <a:buChar char="o"/>
            </a:pPr>
            <a:endParaRPr lang="tr-TR" dirty="0" smtClean="0"/>
          </a:p>
          <a:p>
            <a:pPr>
              <a:buFont typeface="Courier New" pitchFamily="49" charset="0"/>
              <a:buChar char="o"/>
            </a:pPr>
            <a:endParaRPr lang="tr-TR" dirty="0" smtClean="0"/>
          </a:p>
          <a:p>
            <a:pPr>
              <a:buFont typeface="Courier New" pitchFamily="49" charset="0"/>
              <a:buChar char="o"/>
            </a:pPr>
            <a:endParaRPr lang="tr-TR" dirty="0"/>
          </a:p>
        </p:txBody>
      </p:sp>
      <p:pic>
        <p:nvPicPr>
          <p:cNvPr id="2050" name="Picture 2" descr="C:\Users\alper\Desktop\database2.jpg"/>
          <p:cNvPicPr>
            <a:picLocks noChangeAspect="1" noChangeArrowheads="1"/>
          </p:cNvPicPr>
          <p:nvPr/>
        </p:nvPicPr>
        <p:blipFill>
          <a:blip r:embed="rId2"/>
          <a:srcRect/>
          <a:stretch>
            <a:fillRect/>
          </a:stretch>
        </p:blipFill>
        <p:spPr bwMode="auto">
          <a:xfrm>
            <a:off x="357158" y="2714620"/>
            <a:ext cx="8143932" cy="35719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738834"/>
          </a:xfrm>
        </p:spPr>
        <p:txBody>
          <a:bodyPr/>
          <a:lstStyle/>
          <a:p>
            <a:pPr lvl="1">
              <a:buNone/>
            </a:pPr>
            <a:r>
              <a:rPr lang="tr-TR" b="1" i="1" dirty="0" smtClean="0"/>
              <a:t>Çoğa-Çok (n-n) ilişki</a:t>
            </a:r>
          </a:p>
          <a:p>
            <a:pPr>
              <a:buFont typeface="Wingdings" pitchFamily="2" charset="2"/>
              <a:buChar char="Ø"/>
            </a:pPr>
            <a:r>
              <a:rPr lang="tr-TR" dirty="0" smtClean="0"/>
              <a:t>İlişki kurulan tablolarda ki alanlardan birisinde ki birçok kaydın değeri, diğer tabloda birden fazla kayıta karşılık geliyorsa n-n ilişki vardır.</a:t>
            </a:r>
          </a:p>
          <a:p>
            <a:pPr>
              <a:buFont typeface="Wingdings" pitchFamily="2" charset="2"/>
              <a:buChar char="Ø"/>
            </a:pPr>
            <a:r>
              <a:rPr lang="tr-TR" dirty="0" smtClean="0"/>
              <a:t>Çoktan çoğa ilişkiler karmaşıklığı nedeniyle veritabanında bir çok soruna neden olur</a:t>
            </a:r>
            <a:r>
              <a:rPr lang="tr-TR" dirty="0" smtClean="0"/>
              <a:t>.</a:t>
            </a:r>
          </a:p>
          <a:p>
            <a:pPr>
              <a:buFont typeface="Wingdings" pitchFamily="2" charset="2"/>
              <a:buChar char="Ø"/>
            </a:pPr>
            <a:r>
              <a:rPr lang="tr-TR" dirty="0" smtClean="0"/>
              <a:t>Soruna </a:t>
            </a:r>
            <a:r>
              <a:rPr lang="tr-TR" dirty="0" smtClean="0"/>
              <a:t>neden temel olarak </a:t>
            </a:r>
            <a:r>
              <a:rPr lang="tr-TR" dirty="0" smtClean="0"/>
              <a:t>şudur; Bir </a:t>
            </a:r>
            <a:r>
              <a:rPr lang="tr-TR" dirty="0" smtClean="0"/>
              <a:t>tablodaki anahtar ilişkili olduğu tabloda birden çok kez olabilirken karşıtı da doğrudur.</a:t>
            </a:r>
            <a:br>
              <a:rPr lang="tr-TR" dirty="0" smtClean="0"/>
            </a:br>
            <a:r>
              <a:rPr lang="tr-TR" dirty="0" smtClean="0"/>
              <a:t>Bu yüzden istenilen ilişkiselliği sağlamak için ilişkiyi birden çoğa indirgemek gerekir. Yani araya fazladan bir tablo koyarak karmaşıklıktan kurtulmuş oluruz.</a:t>
            </a:r>
          </a:p>
          <a:p>
            <a:pPr>
              <a:buFont typeface="Courier New" pitchFamily="49" charset="0"/>
              <a:buChar char="o"/>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457200" y="214290"/>
            <a:ext cx="8229600" cy="5881710"/>
          </a:xfrm>
        </p:spPr>
        <p:txBody>
          <a:bodyPr/>
          <a:lstStyle/>
          <a:p>
            <a:pPr>
              <a:buFont typeface="Wingdings" pitchFamily="2" charset="2"/>
              <a:buChar char="Ø"/>
            </a:pPr>
            <a:r>
              <a:rPr lang="tr-TR" dirty="0" smtClean="0"/>
              <a:t>Bir futbolcu birden fazla takımda oynayabilirken aynı takım birden fazla oyuncu oynatabilir.</a:t>
            </a:r>
            <a:br>
              <a:rPr lang="tr-TR" dirty="0" smtClean="0"/>
            </a:br>
            <a:endParaRPr lang="tr-TR" dirty="0"/>
          </a:p>
        </p:txBody>
      </p:sp>
      <p:pic>
        <p:nvPicPr>
          <p:cNvPr id="3075" name="Picture 3" descr="C:\Users\alper\Desktop\database3.jpg"/>
          <p:cNvPicPr>
            <a:picLocks noChangeAspect="1" noChangeArrowheads="1"/>
          </p:cNvPicPr>
          <p:nvPr/>
        </p:nvPicPr>
        <p:blipFill>
          <a:blip r:embed="rId2"/>
          <a:srcRect/>
          <a:stretch>
            <a:fillRect/>
          </a:stretch>
        </p:blipFill>
        <p:spPr bwMode="auto">
          <a:xfrm>
            <a:off x="428596" y="1214422"/>
            <a:ext cx="8215370" cy="2643206"/>
          </a:xfrm>
          <a:prstGeom prst="rect">
            <a:avLst/>
          </a:prstGeom>
          <a:noFill/>
        </p:spPr>
      </p:pic>
      <p:sp>
        <p:nvSpPr>
          <p:cNvPr id="8" name="7 Dikdörtgen"/>
          <p:cNvSpPr/>
          <p:nvPr/>
        </p:nvSpPr>
        <p:spPr>
          <a:xfrm>
            <a:off x="428596" y="4000504"/>
            <a:ext cx="8358246" cy="1846659"/>
          </a:xfrm>
          <a:prstGeom prst="rect">
            <a:avLst/>
          </a:prstGeom>
        </p:spPr>
        <p:txBody>
          <a:bodyPr wrap="square">
            <a:spAutoFit/>
          </a:bodyPr>
          <a:lstStyle/>
          <a:p>
            <a:pPr>
              <a:buFont typeface="Wingdings" pitchFamily="2" charset="2"/>
              <a:buChar char="Ø"/>
            </a:pPr>
            <a:r>
              <a:rPr lang="tr-TR" sz="2400" dirty="0" smtClean="0"/>
              <a:t>Daha önce yaptığımız gibi anahtarı ilişkisel olduğu tabloya </a:t>
            </a:r>
            <a:r>
              <a:rPr lang="tr-TR" sz="2400" dirty="0" err="1" smtClean="0"/>
              <a:t>Foreign</a:t>
            </a:r>
            <a:r>
              <a:rPr lang="tr-TR" sz="2400" dirty="0" smtClean="0"/>
              <a:t> </a:t>
            </a:r>
            <a:r>
              <a:rPr lang="tr-TR" sz="2400" dirty="0" err="1" smtClean="0"/>
              <a:t>Key</a:t>
            </a:r>
            <a:r>
              <a:rPr lang="tr-TR" sz="2400" dirty="0" smtClean="0"/>
              <a:t> ( yabancı Anahtar) ekleyerek çoktan çoğa ilişkiyi sağlamak düşünürseniz mümkün değil.</a:t>
            </a:r>
            <a:br>
              <a:rPr lang="tr-TR" sz="2400" dirty="0" smtClean="0"/>
            </a:br>
            <a:r>
              <a:rPr lang="tr-TR" sz="2400" dirty="0" smtClean="0"/>
              <a:t>Bu yüzden araya aşağıdaki gibi bir tablo ekleyelim:</a:t>
            </a:r>
            <a:r>
              <a:rPr lang="tr-TR" dirty="0" smtClean="0"/>
              <a:t/>
            </a:r>
            <a:br>
              <a:rPr lang="tr-TR"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lper\Desktop\database4.jpg"/>
          <p:cNvPicPr>
            <a:picLocks noGrp="1" noChangeAspect="1" noChangeArrowheads="1"/>
          </p:cNvPicPr>
          <p:nvPr>
            <p:ph idx="1"/>
          </p:nvPr>
        </p:nvPicPr>
        <p:blipFill>
          <a:blip r:embed="rId2"/>
          <a:srcRect/>
          <a:stretch>
            <a:fillRect/>
          </a:stretch>
        </p:blipFill>
        <p:spPr bwMode="auto">
          <a:xfrm>
            <a:off x="500034" y="642918"/>
            <a:ext cx="8072494" cy="53578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85728"/>
            <a:ext cx="8229600" cy="5810272"/>
          </a:xfrm>
        </p:spPr>
        <p:txBody>
          <a:bodyPr/>
          <a:lstStyle/>
          <a:p>
            <a:pPr lvl="1">
              <a:buNone/>
            </a:pPr>
            <a:r>
              <a:rPr lang="tr-TR" b="1" i="1" dirty="0" smtClean="0"/>
              <a:t>İlişkisel Veri Modeli ve Kavramsal Tasarımı</a:t>
            </a:r>
          </a:p>
          <a:p>
            <a:pPr>
              <a:buFont typeface="Wingdings" pitchFamily="2" charset="2"/>
              <a:buChar char="Ø"/>
            </a:pPr>
            <a:r>
              <a:rPr lang="tr-TR" dirty="0" smtClean="0"/>
              <a:t>Şu anda kullanılan veri tabanlarının çoğu ilişkisel veri modeline destek verirler.</a:t>
            </a:r>
          </a:p>
          <a:p>
            <a:pPr>
              <a:buFont typeface="Wingdings" pitchFamily="2" charset="2"/>
              <a:buChar char="Ø"/>
            </a:pPr>
            <a:r>
              <a:rPr lang="tr-TR" dirty="0" smtClean="0"/>
              <a:t>Bu modelde ortak özelliğe sahip veriler tablolar aracılığı ile tutulur. Veriler ve ilişkiler tablolar üzerinde tanımlanır ve tüm bilgiler görülecek şekildedir.</a:t>
            </a:r>
          </a:p>
          <a:p>
            <a:pPr>
              <a:buFont typeface="Wingdings" pitchFamily="2" charset="2"/>
              <a:buChar char="Ø"/>
            </a:pPr>
            <a:r>
              <a:rPr lang="tr-TR" dirty="0" smtClean="0"/>
              <a:t>İlişkiler kurulurken birincil anahtarlar ve yabancı anahtarlar kullanılır.</a:t>
            </a:r>
          </a:p>
          <a:p>
            <a:pPr>
              <a:buFont typeface="Wingdings" pitchFamily="2" charset="2"/>
              <a:buChar char="Ø"/>
            </a:pPr>
            <a:endParaRPr lang="tr-TR" dirty="0" smtClean="0"/>
          </a:p>
          <a:p>
            <a:pPr>
              <a:buFont typeface="Wingdings" pitchFamily="2" charset="2"/>
              <a:buChar char="Ø"/>
            </a:pPr>
            <a:r>
              <a:rPr lang="tr-TR" b="1" i="1" dirty="0" smtClean="0"/>
              <a:t>Kavramsal  Tasarım </a:t>
            </a:r>
            <a:r>
              <a:rPr lang="tr-TR" dirty="0" smtClean="0"/>
              <a:t>: Veri tabanında tutulacak verilerin daha üst seviye de gösterilmesi için kullanılır. </a:t>
            </a:r>
          </a:p>
          <a:p>
            <a:pPr>
              <a:buFont typeface="Wingdings" pitchFamily="2" charset="2"/>
              <a:buChar char="Ø"/>
            </a:pPr>
            <a:r>
              <a:rPr lang="tr-TR" dirty="0" smtClean="0"/>
              <a:t>Kavramsal tasarım için en çok kullanılan model ER(</a:t>
            </a:r>
            <a:r>
              <a:rPr lang="tr-TR" dirty="0" err="1" smtClean="0"/>
              <a:t>Entity</a:t>
            </a:r>
            <a:r>
              <a:rPr lang="tr-TR" dirty="0" smtClean="0"/>
              <a:t>-</a:t>
            </a:r>
            <a:r>
              <a:rPr lang="tr-TR" dirty="0" err="1" smtClean="0"/>
              <a:t>Relationship</a:t>
            </a:r>
            <a:r>
              <a:rPr lang="tr-TR" dirty="0" smtClean="0"/>
              <a:t>) yani Varlık-İlişki modelidir.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1">
              <a:buNone/>
            </a:pPr>
            <a:r>
              <a:rPr lang="tr-TR" b="1" i="1" dirty="0" smtClean="0"/>
              <a:t>Varlık</a:t>
            </a:r>
            <a:r>
              <a:rPr lang="tr-TR" dirty="0" smtClean="0"/>
              <a:t>: Modelin en temel öğesidir. Var olan ve benzerlerinden ayırt edilebilen her şeydir. Örnek olarak ; kitap, öğrenci,araba birer varlıktır. Model içerisinde varlık dikdörtgen ile gösterilir ve içine ismi yazılır. </a:t>
            </a:r>
          </a:p>
          <a:p>
            <a:endParaRPr lang="tr-TR" dirty="0" smtClean="0"/>
          </a:p>
          <a:p>
            <a:endParaRPr lang="tr-TR" dirty="0"/>
          </a:p>
        </p:txBody>
      </p:sp>
      <p:sp>
        <p:nvSpPr>
          <p:cNvPr id="3" name="2 Başlık"/>
          <p:cNvSpPr>
            <a:spLocks noGrp="1"/>
          </p:cNvSpPr>
          <p:nvPr>
            <p:ph type="title"/>
          </p:nvPr>
        </p:nvSpPr>
        <p:spPr/>
        <p:txBody>
          <a:bodyPr>
            <a:normAutofit fontScale="90000"/>
          </a:bodyPr>
          <a:lstStyle/>
          <a:p>
            <a:r>
              <a:rPr lang="tr-TR" dirty="0" smtClean="0"/>
              <a:t>Varlık-İlişki Modelinde ki Temel Öğeler</a:t>
            </a:r>
            <a:endParaRPr lang="tr-TR" dirty="0"/>
          </a:p>
        </p:txBody>
      </p:sp>
      <p:sp>
        <p:nvSpPr>
          <p:cNvPr id="4" name="3 Dikdörtgen"/>
          <p:cNvSpPr/>
          <p:nvPr/>
        </p:nvSpPr>
        <p:spPr>
          <a:xfrm>
            <a:off x="2643174" y="3571876"/>
            <a:ext cx="2786082"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Öğrenci</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6143668"/>
          </a:xfrm>
        </p:spPr>
        <p:txBody>
          <a:bodyPr/>
          <a:lstStyle/>
          <a:p>
            <a:pPr lvl="1">
              <a:buNone/>
            </a:pPr>
            <a:r>
              <a:rPr lang="tr-TR" b="1" i="1" dirty="0" smtClean="0"/>
              <a:t>Nitelik</a:t>
            </a:r>
            <a:r>
              <a:rPr lang="tr-TR" dirty="0" smtClean="0"/>
              <a:t>: Varlıkların </a:t>
            </a:r>
            <a:r>
              <a:rPr lang="tr-TR" dirty="0" smtClean="0"/>
              <a:t>her bir </a:t>
            </a:r>
            <a:r>
              <a:rPr lang="tr-TR" dirty="0" smtClean="0"/>
              <a:t>özelliği bir niteliktir. </a:t>
            </a:r>
            <a:r>
              <a:rPr lang="tr-TR" dirty="0" smtClean="0"/>
              <a:t>Örneğin; </a:t>
            </a:r>
            <a:r>
              <a:rPr lang="tr-TR" dirty="0" smtClean="0"/>
              <a:t>öğrencinin numarası ve bölümü birer niteliktir. </a:t>
            </a:r>
            <a:endParaRPr lang="tr-TR" dirty="0" smtClean="0"/>
          </a:p>
          <a:p>
            <a:pPr>
              <a:buFont typeface="Wingdings" pitchFamily="2" charset="2"/>
              <a:buChar char="Ø"/>
            </a:pPr>
            <a:r>
              <a:rPr lang="tr-TR" dirty="0" smtClean="0"/>
              <a:t>Model </a:t>
            </a:r>
            <a:r>
              <a:rPr lang="tr-TR" dirty="0" smtClean="0"/>
              <a:t>içerisinde nitelikler oval olarak gösterilir ve içerisine niteliğin ismi yazılır. Nitelik bağlı olduğu varlığa düz bir çizgi ile </a:t>
            </a:r>
            <a:r>
              <a:rPr lang="tr-TR" dirty="0" smtClean="0"/>
              <a:t>birleştirilir</a:t>
            </a:r>
            <a:r>
              <a:rPr lang="tr-TR" dirty="0" smtClean="0"/>
              <a:t>. </a:t>
            </a:r>
          </a:p>
          <a:p>
            <a:pPr>
              <a:buFont typeface="Wingdings" pitchFamily="2" charset="2"/>
              <a:buChar char="Ø"/>
            </a:pPr>
            <a:r>
              <a:rPr lang="tr-TR" dirty="0" smtClean="0"/>
              <a:t>Bir niteliğin değeri </a:t>
            </a:r>
            <a:r>
              <a:rPr lang="tr-TR" dirty="0" smtClean="0"/>
              <a:t>her bir </a:t>
            </a:r>
            <a:r>
              <a:rPr lang="tr-TR" dirty="0" smtClean="0"/>
              <a:t>varlık için farklıysa, bu nitelik </a:t>
            </a:r>
            <a:r>
              <a:rPr lang="tr-TR" b="1" i="1" dirty="0" smtClean="0"/>
              <a:t>anahtar nitelik </a:t>
            </a:r>
            <a:r>
              <a:rPr lang="tr-TR" dirty="0" smtClean="0"/>
              <a:t>olarak belirlenir. Model </a:t>
            </a:r>
            <a:r>
              <a:rPr lang="tr-TR" dirty="0" smtClean="0"/>
              <a:t>içerisin de niteliğin </a:t>
            </a:r>
            <a:r>
              <a:rPr lang="tr-TR" dirty="0" smtClean="0"/>
              <a:t>altı çizilerek gösterilir. </a:t>
            </a:r>
            <a:endParaRPr lang="tr-TR" dirty="0" smtClean="0"/>
          </a:p>
          <a:p>
            <a:pPr>
              <a:buFont typeface="Wingdings" pitchFamily="2" charset="2"/>
              <a:buChar char="Ø"/>
            </a:pPr>
            <a:r>
              <a:rPr lang="tr-TR" dirty="0" smtClean="0"/>
              <a:t>Anahtar </a:t>
            </a:r>
            <a:r>
              <a:rPr lang="tr-TR" dirty="0" smtClean="0"/>
              <a:t>niteliğe </a:t>
            </a:r>
            <a:r>
              <a:rPr lang="tr-TR" dirty="0" smtClean="0"/>
              <a:t> </a:t>
            </a:r>
            <a:r>
              <a:rPr lang="tr-TR" dirty="0" smtClean="0"/>
              <a:t>öğrenci numarası , </a:t>
            </a:r>
            <a:r>
              <a:rPr lang="tr-TR" dirty="0" err="1" smtClean="0"/>
              <a:t>TCKimlik</a:t>
            </a:r>
            <a:r>
              <a:rPr lang="tr-TR" dirty="0" smtClean="0"/>
              <a:t> numarası gibi değerler örnek olarak verilebilir.</a:t>
            </a:r>
            <a:endParaRPr lang="tr-TR" dirty="0"/>
          </a:p>
        </p:txBody>
      </p:sp>
      <p:sp>
        <p:nvSpPr>
          <p:cNvPr id="4" name="3 Dikdörtgen"/>
          <p:cNvSpPr/>
          <p:nvPr/>
        </p:nvSpPr>
        <p:spPr>
          <a:xfrm>
            <a:off x="3428992" y="4786322"/>
            <a:ext cx="214314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PERSONEL</a:t>
            </a:r>
            <a:endParaRPr lang="tr-TR" dirty="0"/>
          </a:p>
        </p:txBody>
      </p:sp>
      <p:sp>
        <p:nvSpPr>
          <p:cNvPr id="5" name="4 Oval"/>
          <p:cNvSpPr/>
          <p:nvPr/>
        </p:nvSpPr>
        <p:spPr>
          <a:xfrm>
            <a:off x="714348" y="4714884"/>
            <a:ext cx="185738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Per_ID</a:t>
            </a:r>
            <a:endParaRPr lang="tr-TR" dirty="0"/>
          </a:p>
        </p:txBody>
      </p:sp>
      <p:sp>
        <p:nvSpPr>
          <p:cNvPr id="6" name="5 Oval"/>
          <p:cNvSpPr/>
          <p:nvPr/>
        </p:nvSpPr>
        <p:spPr>
          <a:xfrm>
            <a:off x="642910" y="5572140"/>
            <a:ext cx="214314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AD-SOYAD</a:t>
            </a:r>
            <a:endParaRPr lang="tr-TR" dirty="0"/>
          </a:p>
        </p:txBody>
      </p:sp>
      <p:sp>
        <p:nvSpPr>
          <p:cNvPr id="7" name="6 Oval"/>
          <p:cNvSpPr/>
          <p:nvPr/>
        </p:nvSpPr>
        <p:spPr>
          <a:xfrm>
            <a:off x="5929322" y="4714884"/>
            <a:ext cx="2571768"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GÖREV</a:t>
            </a:r>
            <a:endParaRPr lang="tr-TR" dirty="0"/>
          </a:p>
        </p:txBody>
      </p:sp>
      <p:sp>
        <p:nvSpPr>
          <p:cNvPr id="8" name="7 Oval"/>
          <p:cNvSpPr/>
          <p:nvPr/>
        </p:nvSpPr>
        <p:spPr>
          <a:xfrm>
            <a:off x="6286512" y="5643578"/>
            <a:ext cx="2286016"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MAAŞ</a:t>
            </a:r>
            <a:endParaRPr lang="tr-TR" dirty="0"/>
          </a:p>
        </p:txBody>
      </p:sp>
      <p:cxnSp>
        <p:nvCxnSpPr>
          <p:cNvPr id="10" name="9 Düz Bağlayıcı"/>
          <p:cNvCxnSpPr>
            <a:endCxn id="5" idx="6"/>
          </p:cNvCxnSpPr>
          <p:nvPr/>
        </p:nvCxnSpPr>
        <p:spPr>
          <a:xfrm rot="10800000" flipV="1">
            <a:off x="2571736" y="5000636"/>
            <a:ext cx="85725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Düz Bağlayıcı"/>
          <p:cNvCxnSpPr>
            <a:endCxn id="6" idx="6"/>
          </p:cNvCxnSpPr>
          <p:nvPr/>
        </p:nvCxnSpPr>
        <p:spPr>
          <a:xfrm rot="10800000" flipV="1">
            <a:off x="2786050" y="5500702"/>
            <a:ext cx="642942"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Düz Bağlayıcı"/>
          <p:cNvCxnSpPr>
            <a:stCxn id="4" idx="3"/>
            <a:endCxn id="7" idx="2"/>
          </p:cNvCxnSpPr>
          <p:nvPr/>
        </p:nvCxnSpPr>
        <p:spPr>
          <a:xfrm flipV="1">
            <a:off x="5572132" y="5036355"/>
            <a:ext cx="357190"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Düz Bağlayıcı"/>
          <p:cNvCxnSpPr>
            <a:stCxn id="8" idx="2"/>
          </p:cNvCxnSpPr>
          <p:nvPr/>
        </p:nvCxnSpPr>
        <p:spPr>
          <a:xfrm rot="10800000">
            <a:off x="5572132" y="5643579"/>
            <a:ext cx="714380" cy="32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Düz Bağlayıcı"/>
          <p:cNvCxnSpPr>
            <a:stCxn id="5" idx="3"/>
            <a:endCxn id="5" idx="5"/>
          </p:cNvCxnSpPr>
          <p:nvPr/>
        </p:nvCxnSpPr>
        <p:spPr>
          <a:xfrm rot="16200000" flipH="1">
            <a:off x="1643042" y="4667960"/>
            <a:ext cx="1588" cy="13133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Düz Bağlayıcı"/>
          <p:cNvCxnSpPr>
            <a:stCxn id="5" idx="3"/>
            <a:endCxn id="5" idx="3"/>
          </p:cNvCxnSpPr>
          <p:nvPr/>
        </p:nvCxnSpPr>
        <p:spPr>
          <a:xfrm rot="5400000">
            <a:off x="986356" y="5324646"/>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Düz Bağlayıcı"/>
          <p:cNvCxnSpPr>
            <a:stCxn id="5" idx="5"/>
            <a:endCxn id="5" idx="3"/>
          </p:cNvCxnSpPr>
          <p:nvPr/>
        </p:nvCxnSpPr>
        <p:spPr>
          <a:xfrm rot="5400000">
            <a:off x="1643042" y="4667960"/>
            <a:ext cx="1588" cy="131337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85728"/>
            <a:ext cx="8229600" cy="5810272"/>
          </a:xfrm>
        </p:spPr>
        <p:txBody>
          <a:bodyPr/>
          <a:lstStyle/>
          <a:p>
            <a:pPr>
              <a:buFont typeface="Wingdings" pitchFamily="2" charset="2"/>
              <a:buChar char="Ø"/>
            </a:pPr>
            <a:r>
              <a:rPr lang="tr-TR" dirty="0" smtClean="0"/>
              <a:t>Bazı nitelikler, diğer niteliklere göre daha önemlidir. Örneğin bir personel birden fazla yabancı dil bilebilir.</a:t>
            </a:r>
          </a:p>
          <a:p>
            <a:pPr>
              <a:buFont typeface="Wingdings" pitchFamily="2" charset="2"/>
              <a:buChar char="Ø"/>
            </a:pPr>
            <a:r>
              <a:rPr lang="tr-TR" dirty="0" smtClean="0"/>
              <a:t>Böyle niteliklere </a:t>
            </a:r>
            <a:r>
              <a:rPr lang="tr-TR" b="1" i="1" dirty="0" smtClean="0"/>
              <a:t>çok değerli nitelikler </a:t>
            </a:r>
            <a:r>
              <a:rPr lang="tr-TR" dirty="0" smtClean="0"/>
              <a:t>denir.</a:t>
            </a:r>
            <a:endParaRPr lang="tr-TR" dirty="0"/>
          </a:p>
        </p:txBody>
      </p:sp>
      <p:sp>
        <p:nvSpPr>
          <p:cNvPr id="4" name="3 Dikdörtgen"/>
          <p:cNvSpPr/>
          <p:nvPr/>
        </p:nvSpPr>
        <p:spPr>
          <a:xfrm>
            <a:off x="2714612" y="2000240"/>
            <a:ext cx="2500330"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PERSONEL</a:t>
            </a:r>
            <a:endParaRPr lang="tr-TR" dirty="0"/>
          </a:p>
        </p:txBody>
      </p:sp>
      <p:sp>
        <p:nvSpPr>
          <p:cNvPr id="5" name="4 Oval"/>
          <p:cNvSpPr/>
          <p:nvPr/>
        </p:nvSpPr>
        <p:spPr>
          <a:xfrm>
            <a:off x="500034" y="2000240"/>
            <a:ext cx="1357322"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Per_ID</a:t>
            </a:r>
            <a:endParaRPr lang="tr-TR" dirty="0"/>
          </a:p>
        </p:txBody>
      </p:sp>
      <p:sp>
        <p:nvSpPr>
          <p:cNvPr id="6" name="5 Oval"/>
          <p:cNvSpPr/>
          <p:nvPr/>
        </p:nvSpPr>
        <p:spPr>
          <a:xfrm>
            <a:off x="428596" y="3071810"/>
            <a:ext cx="1500198"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GÖREV</a:t>
            </a:r>
            <a:endParaRPr lang="tr-TR" dirty="0"/>
          </a:p>
        </p:txBody>
      </p:sp>
      <p:sp>
        <p:nvSpPr>
          <p:cNvPr id="7" name="6 Oval"/>
          <p:cNvSpPr/>
          <p:nvPr/>
        </p:nvSpPr>
        <p:spPr>
          <a:xfrm>
            <a:off x="5786446" y="2143116"/>
            <a:ext cx="1643074"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AD</a:t>
            </a:r>
            <a:endParaRPr lang="tr-TR" dirty="0"/>
          </a:p>
        </p:txBody>
      </p:sp>
      <p:sp>
        <p:nvSpPr>
          <p:cNvPr id="8" name="7 Oval"/>
          <p:cNvSpPr/>
          <p:nvPr/>
        </p:nvSpPr>
        <p:spPr>
          <a:xfrm rot="20485023">
            <a:off x="5572961" y="3739972"/>
            <a:ext cx="1160214" cy="6433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Y_DIL</a:t>
            </a:r>
            <a:endParaRPr lang="tr-TR" dirty="0"/>
          </a:p>
        </p:txBody>
      </p:sp>
      <p:sp>
        <p:nvSpPr>
          <p:cNvPr id="9" name="8 Oval"/>
          <p:cNvSpPr/>
          <p:nvPr/>
        </p:nvSpPr>
        <p:spPr>
          <a:xfrm>
            <a:off x="3428992" y="3929066"/>
            <a:ext cx="1285884"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MAAŞ</a:t>
            </a:r>
            <a:endParaRPr lang="tr-TR" dirty="0"/>
          </a:p>
        </p:txBody>
      </p:sp>
      <p:cxnSp>
        <p:nvCxnSpPr>
          <p:cNvPr id="11" name="10 Düz Bağlayıcı"/>
          <p:cNvCxnSpPr/>
          <p:nvPr/>
        </p:nvCxnSpPr>
        <p:spPr>
          <a:xfrm>
            <a:off x="1714480" y="2214554"/>
            <a:ext cx="1214446"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Düz Bağlayıcı"/>
          <p:cNvCxnSpPr/>
          <p:nvPr/>
        </p:nvCxnSpPr>
        <p:spPr>
          <a:xfrm rot="10800000" flipV="1">
            <a:off x="1857356" y="2928934"/>
            <a:ext cx="857256"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Düz Bağlayıcı"/>
          <p:cNvCxnSpPr>
            <a:stCxn id="4" idx="2"/>
            <a:endCxn id="9" idx="0"/>
          </p:cNvCxnSpPr>
          <p:nvPr/>
        </p:nvCxnSpPr>
        <p:spPr>
          <a:xfrm rot="16200000" flipH="1">
            <a:off x="3554008" y="3411140"/>
            <a:ext cx="928694" cy="1071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Düz Bağlayıcı"/>
          <p:cNvCxnSpPr/>
          <p:nvPr/>
        </p:nvCxnSpPr>
        <p:spPr>
          <a:xfrm flipV="1">
            <a:off x="5214942" y="2285992"/>
            <a:ext cx="128588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Düz Bağlayıcı"/>
          <p:cNvCxnSpPr>
            <a:endCxn id="8" idx="0"/>
          </p:cNvCxnSpPr>
          <p:nvPr/>
        </p:nvCxnSpPr>
        <p:spPr>
          <a:xfrm>
            <a:off x="5000627" y="3127282"/>
            <a:ext cx="1049929" cy="6294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Düz Bağlayıcı"/>
          <p:cNvCxnSpPr>
            <a:stCxn id="5" idx="3"/>
            <a:endCxn id="5" idx="5"/>
          </p:cNvCxnSpPr>
          <p:nvPr/>
        </p:nvCxnSpPr>
        <p:spPr>
          <a:xfrm rot="16200000" flipH="1">
            <a:off x="1178695" y="2008163"/>
            <a:ext cx="1588" cy="95977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28 Oval"/>
          <p:cNvSpPr/>
          <p:nvPr/>
        </p:nvSpPr>
        <p:spPr>
          <a:xfrm rot="20243754">
            <a:off x="5443903" y="3669030"/>
            <a:ext cx="1394189" cy="7265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Font typeface="Wingdings" pitchFamily="2" charset="2"/>
              <a:buChar char="Ø"/>
            </a:pPr>
            <a:r>
              <a:rPr lang="tr-TR" dirty="0" smtClean="0"/>
              <a:t>Farklı varlıkların birbirleriyle bağlantısını ifade eder.</a:t>
            </a:r>
          </a:p>
          <a:p>
            <a:pPr>
              <a:buFont typeface="Wingdings" pitchFamily="2" charset="2"/>
              <a:buChar char="Ø"/>
            </a:pPr>
            <a:r>
              <a:rPr lang="tr-TR" dirty="0" smtClean="0"/>
              <a:t>Örneğin ; Öğrenci ve Dersler farklı varlıklardır ancak her öğrenci ders almak zorunda olduğu için iki varlık arasında ders alma ilişkisi vardır.</a:t>
            </a:r>
          </a:p>
          <a:p>
            <a:pPr>
              <a:buFont typeface="Wingdings" pitchFamily="2" charset="2"/>
              <a:buChar char="Ø"/>
            </a:pPr>
            <a:r>
              <a:rPr lang="tr-TR" dirty="0" smtClean="0"/>
              <a:t>Model içersinde ilişkiler baklava dilimi ile gösterilir ve içerisinde ilişkinin ismi </a:t>
            </a:r>
            <a:r>
              <a:rPr lang="tr-TR" dirty="0" smtClean="0"/>
              <a:t>yazılır</a:t>
            </a:r>
            <a:r>
              <a:rPr lang="tr-TR" dirty="0" smtClean="0"/>
              <a:t>. Tablolar arasında kurulan ilişkiler ;  1-1, 1-n, n-m  şeklinde olabilirler.</a:t>
            </a:r>
            <a:endParaRPr lang="tr-TR" dirty="0"/>
          </a:p>
        </p:txBody>
      </p:sp>
      <p:sp>
        <p:nvSpPr>
          <p:cNvPr id="3" name="2 Başlık"/>
          <p:cNvSpPr>
            <a:spLocks noGrp="1"/>
          </p:cNvSpPr>
          <p:nvPr>
            <p:ph type="title"/>
          </p:nvPr>
        </p:nvSpPr>
        <p:spPr/>
        <p:txBody>
          <a:bodyPr/>
          <a:lstStyle/>
          <a:p>
            <a:r>
              <a:rPr lang="tr-TR" b="1" i="1" dirty="0" smtClean="0"/>
              <a:t>İlişki</a:t>
            </a:r>
            <a:endParaRPr lang="tr-TR" b="1" i="1" dirty="0"/>
          </a:p>
        </p:txBody>
      </p:sp>
      <p:sp>
        <p:nvSpPr>
          <p:cNvPr id="4" name="3 Dikdörtgen"/>
          <p:cNvSpPr/>
          <p:nvPr/>
        </p:nvSpPr>
        <p:spPr>
          <a:xfrm>
            <a:off x="857224" y="5072074"/>
            <a:ext cx="1357322"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ÖĞRENCİ</a:t>
            </a:r>
            <a:endParaRPr lang="tr-TR" dirty="0"/>
          </a:p>
        </p:txBody>
      </p:sp>
      <p:sp>
        <p:nvSpPr>
          <p:cNvPr id="5" name="4 Dikdörtgen"/>
          <p:cNvSpPr/>
          <p:nvPr/>
        </p:nvSpPr>
        <p:spPr>
          <a:xfrm>
            <a:off x="6572264" y="5214950"/>
            <a:ext cx="157163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DERS</a:t>
            </a:r>
            <a:endParaRPr lang="tr-TR" dirty="0"/>
          </a:p>
        </p:txBody>
      </p:sp>
      <p:sp>
        <p:nvSpPr>
          <p:cNvPr id="6" name="5 Akış Çizelgesi: Karar"/>
          <p:cNvSpPr/>
          <p:nvPr/>
        </p:nvSpPr>
        <p:spPr>
          <a:xfrm>
            <a:off x="3357554" y="4929198"/>
            <a:ext cx="2000264" cy="107157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Alır</a:t>
            </a:r>
            <a:endParaRPr lang="tr-TR" dirty="0"/>
          </a:p>
        </p:txBody>
      </p:sp>
      <p:cxnSp>
        <p:nvCxnSpPr>
          <p:cNvPr id="8" name="7 Düz Bağlayıcı"/>
          <p:cNvCxnSpPr>
            <a:stCxn id="4" idx="3"/>
          </p:cNvCxnSpPr>
          <p:nvPr/>
        </p:nvCxnSpPr>
        <p:spPr>
          <a:xfrm>
            <a:off x="2214546" y="5429264"/>
            <a:ext cx="128588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Düz Bağlayıcı"/>
          <p:cNvCxnSpPr>
            <a:stCxn id="5" idx="1"/>
            <a:endCxn id="6" idx="3"/>
          </p:cNvCxnSpPr>
          <p:nvPr/>
        </p:nvCxnSpPr>
        <p:spPr>
          <a:xfrm rot="10800000">
            <a:off x="5357818" y="5464984"/>
            <a:ext cx="1214446" cy="107157"/>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Metin kutusu"/>
          <p:cNvSpPr txBox="1"/>
          <p:nvPr/>
        </p:nvSpPr>
        <p:spPr>
          <a:xfrm>
            <a:off x="2643174" y="5429264"/>
            <a:ext cx="256802" cy="369332"/>
          </a:xfrm>
          <a:prstGeom prst="rect">
            <a:avLst/>
          </a:prstGeom>
          <a:noFill/>
        </p:spPr>
        <p:txBody>
          <a:bodyPr wrap="none" rtlCol="0">
            <a:spAutoFit/>
          </a:bodyPr>
          <a:lstStyle/>
          <a:p>
            <a:r>
              <a:rPr lang="tr-TR" dirty="0" smtClean="0"/>
              <a:t>1</a:t>
            </a:r>
            <a:endParaRPr lang="tr-TR" dirty="0"/>
          </a:p>
        </p:txBody>
      </p:sp>
      <p:sp>
        <p:nvSpPr>
          <p:cNvPr id="15" name="14 Metin kutusu"/>
          <p:cNvSpPr txBox="1"/>
          <p:nvPr/>
        </p:nvSpPr>
        <p:spPr>
          <a:xfrm>
            <a:off x="5786446" y="5572140"/>
            <a:ext cx="319318" cy="369332"/>
          </a:xfrm>
          <a:prstGeom prst="rect">
            <a:avLst/>
          </a:prstGeom>
          <a:noFill/>
        </p:spPr>
        <p:txBody>
          <a:bodyPr wrap="none" rtlCol="0">
            <a:spAutoFit/>
          </a:bodyPr>
          <a:lstStyle/>
          <a:p>
            <a:r>
              <a:rPr lang="tr-TR" dirty="0" smtClean="0"/>
              <a:t>n</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1">
              <a:buNone/>
            </a:pPr>
            <a:r>
              <a:rPr lang="tr-TR" b="1" dirty="0" smtClean="0"/>
              <a:t>Tablo</a:t>
            </a:r>
          </a:p>
          <a:p>
            <a:pPr>
              <a:buFont typeface="Wingdings" pitchFamily="2" charset="2"/>
              <a:buChar char="Ø"/>
            </a:pPr>
            <a:r>
              <a:rPr lang="tr-TR" dirty="0" smtClean="0"/>
              <a:t>Veri tabanı içerisinde tutulacak verileri taşımak için kullanılır.</a:t>
            </a:r>
          </a:p>
          <a:p>
            <a:pPr>
              <a:buFont typeface="Wingdings" pitchFamily="2" charset="2"/>
              <a:buChar char="Ø"/>
            </a:pPr>
            <a:r>
              <a:rPr lang="tr-TR" dirty="0" smtClean="0"/>
              <a:t>Tablolar satır ve sütunlardan oluşur.</a:t>
            </a:r>
          </a:p>
          <a:p>
            <a:pPr>
              <a:buFont typeface="Wingdings" pitchFamily="2" charset="2"/>
              <a:buChar char="Ø"/>
            </a:pPr>
            <a:r>
              <a:rPr lang="tr-TR" dirty="0" smtClean="0"/>
              <a:t>Bir  veri tabanı içerisinde birden fazla tablo olabilir.</a:t>
            </a:r>
          </a:p>
          <a:p>
            <a:pPr>
              <a:buFont typeface="Wingdings" pitchFamily="2" charset="2"/>
              <a:buChar char="Ø"/>
            </a:pPr>
            <a:r>
              <a:rPr lang="tr-TR" dirty="0" smtClean="0"/>
              <a:t>Oluşturulan tablolar içerisinde ilişkiler bulunabilir.</a:t>
            </a:r>
          </a:p>
          <a:p>
            <a:pPr>
              <a:buFont typeface="Wingdings" pitchFamily="2" charset="2"/>
              <a:buChar char="Ø"/>
            </a:pPr>
            <a:r>
              <a:rPr lang="tr-TR" dirty="0" smtClean="0"/>
              <a:t>Örneğin; öğrenci bilgilerinin tutulduğu bir veri tabanındaki öğrenci tablosunda, numara, ad, </a:t>
            </a:r>
            <a:r>
              <a:rPr lang="tr-TR" dirty="0" err="1" smtClean="0"/>
              <a:t>soyad</a:t>
            </a:r>
            <a:r>
              <a:rPr lang="tr-TR" dirty="0" smtClean="0"/>
              <a:t> gibi bilgiler tutulacaktır. Buradaki numara, ad, </a:t>
            </a:r>
            <a:r>
              <a:rPr lang="tr-TR" dirty="0" err="1" smtClean="0"/>
              <a:t>soyad</a:t>
            </a:r>
            <a:r>
              <a:rPr lang="tr-TR" dirty="0" smtClean="0"/>
              <a:t> bilgilerinin her biri bir </a:t>
            </a:r>
            <a:r>
              <a:rPr lang="tr-TR" b="1" u="sng" dirty="0" smtClean="0"/>
              <a:t>sütun(kolon)</a:t>
            </a:r>
            <a:r>
              <a:rPr lang="tr-TR" dirty="0" smtClean="0"/>
              <a:t> </a:t>
            </a:r>
            <a:r>
              <a:rPr lang="tr-TR" dirty="0" smtClean="0"/>
              <a:t>ile gösterilir.</a:t>
            </a:r>
            <a:endParaRPr lang="tr-TR" dirty="0"/>
          </a:p>
        </p:txBody>
      </p:sp>
      <p:sp>
        <p:nvSpPr>
          <p:cNvPr id="3" name="2 Başlık"/>
          <p:cNvSpPr>
            <a:spLocks noGrp="1"/>
          </p:cNvSpPr>
          <p:nvPr>
            <p:ph type="title"/>
          </p:nvPr>
        </p:nvSpPr>
        <p:spPr/>
        <p:txBody>
          <a:bodyPr/>
          <a:lstStyle/>
          <a:p>
            <a:r>
              <a:rPr lang="tr-TR" dirty="0" smtClean="0"/>
              <a:t>Veri Tabanı Kavramları</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472518" cy="5715040"/>
          </a:xfrm>
        </p:spPr>
        <p:txBody>
          <a:bodyPr/>
          <a:lstStyle/>
          <a:p>
            <a:pPr>
              <a:buNone/>
            </a:pPr>
            <a:r>
              <a:rPr lang="tr-TR" dirty="0" smtClean="0"/>
              <a:t>Personel ile bölüm arasında ki ER modeli</a:t>
            </a:r>
            <a:endParaRPr lang="tr-TR" dirty="0"/>
          </a:p>
        </p:txBody>
      </p:sp>
      <p:sp>
        <p:nvSpPr>
          <p:cNvPr id="4" name="3 Dikdörtgen"/>
          <p:cNvSpPr/>
          <p:nvPr/>
        </p:nvSpPr>
        <p:spPr>
          <a:xfrm>
            <a:off x="714348" y="1571612"/>
            <a:ext cx="221457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PERSONEL</a:t>
            </a:r>
            <a:endParaRPr lang="tr-TR" dirty="0"/>
          </a:p>
        </p:txBody>
      </p:sp>
      <p:sp>
        <p:nvSpPr>
          <p:cNvPr id="5" name="4 Dikdörtgen"/>
          <p:cNvSpPr/>
          <p:nvPr/>
        </p:nvSpPr>
        <p:spPr>
          <a:xfrm>
            <a:off x="6643702" y="1571612"/>
            <a:ext cx="185738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BÖLÜM</a:t>
            </a:r>
            <a:endParaRPr lang="tr-TR" dirty="0"/>
          </a:p>
        </p:txBody>
      </p:sp>
      <p:sp>
        <p:nvSpPr>
          <p:cNvPr id="6" name="5 Akış Çizelgesi: Karar"/>
          <p:cNvSpPr/>
          <p:nvPr/>
        </p:nvSpPr>
        <p:spPr>
          <a:xfrm>
            <a:off x="3643306" y="1214422"/>
            <a:ext cx="2071702" cy="121444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ÇALIŞIR</a:t>
            </a:r>
            <a:endParaRPr lang="tr-TR" dirty="0"/>
          </a:p>
        </p:txBody>
      </p:sp>
      <p:cxnSp>
        <p:nvCxnSpPr>
          <p:cNvPr id="8" name="7 Düz Bağlayıcı"/>
          <p:cNvCxnSpPr>
            <a:stCxn id="6" idx="1"/>
            <a:endCxn id="4" idx="3"/>
          </p:cNvCxnSpPr>
          <p:nvPr/>
        </p:nvCxnSpPr>
        <p:spPr>
          <a:xfrm rot="10800000" flipV="1">
            <a:off x="2928926" y="1821645"/>
            <a:ext cx="714380"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Düz Bağlayıcı"/>
          <p:cNvCxnSpPr>
            <a:stCxn id="6" idx="3"/>
          </p:cNvCxnSpPr>
          <p:nvPr/>
        </p:nvCxnSpPr>
        <p:spPr>
          <a:xfrm flipV="1">
            <a:off x="5715008" y="1714489"/>
            <a:ext cx="928694" cy="107156"/>
          </a:xfrm>
          <a:prstGeom prst="line">
            <a:avLst/>
          </a:prstGeom>
        </p:spPr>
        <p:style>
          <a:lnRef idx="1">
            <a:schemeClr val="accent1"/>
          </a:lnRef>
          <a:fillRef idx="0">
            <a:schemeClr val="accent1"/>
          </a:fillRef>
          <a:effectRef idx="0">
            <a:schemeClr val="accent1"/>
          </a:effectRef>
          <a:fontRef idx="minor">
            <a:schemeClr val="tx1"/>
          </a:fontRef>
        </p:style>
      </p:cxnSp>
      <p:sp>
        <p:nvSpPr>
          <p:cNvPr id="21" name="20 Metin kutusu"/>
          <p:cNvSpPr txBox="1"/>
          <p:nvPr/>
        </p:nvSpPr>
        <p:spPr>
          <a:xfrm>
            <a:off x="3214678" y="2000240"/>
            <a:ext cx="319318" cy="369332"/>
          </a:xfrm>
          <a:prstGeom prst="rect">
            <a:avLst/>
          </a:prstGeom>
          <a:noFill/>
        </p:spPr>
        <p:txBody>
          <a:bodyPr wrap="none" rtlCol="0">
            <a:spAutoFit/>
          </a:bodyPr>
          <a:lstStyle/>
          <a:p>
            <a:r>
              <a:rPr lang="tr-TR" dirty="0" smtClean="0"/>
              <a:t>n</a:t>
            </a:r>
            <a:endParaRPr lang="tr-TR" dirty="0"/>
          </a:p>
        </p:txBody>
      </p:sp>
      <p:sp>
        <p:nvSpPr>
          <p:cNvPr id="23" name="22 Metin kutusu"/>
          <p:cNvSpPr txBox="1"/>
          <p:nvPr/>
        </p:nvSpPr>
        <p:spPr>
          <a:xfrm>
            <a:off x="5786446" y="2214554"/>
            <a:ext cx="256802" cy="369332"/>
          </a:xfrm>
          <a:prstGeom prst="rect">
            <a:avLst/>
          </a:prstGeom>
          <a:noFill/>
        </p:spPr>
        <p:txBody>
          <a:bodyPr wrap="none" rtlCol="0">
            <a:spAutoFit/>
          </a:bodyPr>
          <a:lstStyle/>
          <a:p>
            <a:r>
              <a:rPr lang="tr-TR" dirty="0" smtClean="0"/>
              <a:t>1</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571480"/>
            <a:ext cx="8229600" cy="5667396"/>
          </a:xfrm>
        </p:spPr>
        <p:txBody>
          <a:bodyPr/>
          <a:lstStyle/>
          <a:p>
            <a:pPr>
              <a:buFont typeface="Wingdings" pitchFamily="2" charset="2"/>
              <a:buChar char="Ø"/>
            </a:pPr>
            <a:r>
              <a:rPr lang="tr-TR" dirty="0" smtClean="0"/>
              <a:t>Varlık kümeleri arasında oluşturulan ilişkiler sonucun da nitelikler oluşabilir. Bu tür niteliklere</a:t>
            </a:r>
            <a:r>
              <a:rPr lang="tr-TR" b="1" i="1" dirty="0" smtClean="0"/>
              <a:t> tanımlayıcı nitelik</a:t>
            </a:r>
            <a:r>
              <a:rPr lang="tr-TR" dirty="0" smtClean="0"/>
              <a:t>  denir.</a:t>
            </a:r>
          </a:p>
          <a:p>
            <a:pPr>
              <a:buFont typeface="Wingdings" pitchFamily="2" charset="2"/>
              <a:buChar char="Ø"/>
            </a:pPr>
            <a:r>
              <a:rPr lang="tr-TR" dirty="0" smtClean="0"/>
              <a:t>Bu nitelikler diğer nitelikler gibi oval bir şekilde gösterilir ve ilişkiye bağlanır.</a:t>
            </a:r>
            <a:endParaRPr lang="tr-TR" dirty="0"/>
          </a:p>
        </p:txBody>
      </p:sp>
      <p:sp>
        <p:nvSpPr>
          <p:cNvPr id="4" name="3 Dikdörtgen"/>
          <p:cNvSpPr/>
          <p:nvPr/>
        </p:nvSpPr>
        <p:spPr>
          <a:xfrm>
            <a:off x="1500166" y="3786190"/>
            <a:ext cx="150019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FİLM</a:t>
            </a:r>
            <a:endParaRPr lang="tr-TR" dirty="0"/>
          </a:p>
        </p:txBody>
      </p:sp>
      <p:sp>
        <p:nvSpPr>
          <p:cNvPr id="5" name="4 Dikdörtgen"/>
          <p:cNvSpPr/>
          <p:nvPr/>
        </p:nvSpPr>
        <p:spPr>
          <a:xfrm>
            <a:off x="6429388" y="3929066"/>
            <a:ext cx="150019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SİNEMA</a:t>
            </a:r>
            <a:endParaRPr lang="tr-TR" dirty="0"/>
          </a:p>
        </p:txBody>
      </p:sp>
      <p:sp>
        <p:nvSpPr>
          <p:cNvPr id="6" name="5 Akış Çizelgesi: Karar"/>
          <p:cNvSpPr/>
          <p:nvPr/>
        </p:nvSpPr>
        <p:spPr>
          <a:xfrm>
            <a:off x="3857620" y="3786190"/>
            <a:ext cx="2000264" cy="107157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OYNAR</a:t>
            </a:r>
            <a:endParaRPr lang="tr-TR" dirty="0"/>
          </a:p>
        </p:txBody>
      </p:sp>
      <p:sp>
        <p:nvSpPr>
          <p:cNvPr id="7" name="6 Oval"/>
          <p:cNvSpPr/>
          <p:nvPr/>
        </p:nvSpPr>
        <p:spPr>
          <a:xfrm>
            <a:off x="857224" y="5286388"/>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Y_Tar</a:t>
            </a:r>
            <a:endParaRPr lang="tr-TR" dirty="0"/>
          </a:p>
        </p:txBody>
      </p:sp>
      <p:sp>
        <p:nvSpPr>
          <p:cNvPr id="8" name="7 Oval"/>
          <p:cNvSpPr/>
          <p:nvPr/>
        </p:nvSpPr>
        <p:spPr>
          <a:xfrm>
            <a:off x="2214546" y="5357826"/>
            <a:ext cx="1714512"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Yönetmen</a:t>
            </a:r>
            <a:endParaRPr lang="tr-TR" dirty="0"/>
          </a:p>
        </p:txBody>
      </p:sp>
      <p:sp>
        <p:nvSpPr>
          <p:cNvPr id="9" name="8 Oval"/>
          <p:cNvSpPr/>
          <p:nvPr/>
        </p:nvSpPr>
        <p:spPr>
          <a:xfrm>
            <a:off x="4286248" y="5357826"/>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Saat</a:t>
            </a:r>
            <a:endParaRPr lang="tr-TR" dirty="0"/>
          </a:p>
        </p:txBody>
      </p:sp>
      <p:sp>
        <p:nvSpPr>
          <p:cNvPr id="10" name="9 Oval"/>
          <p:cNvSpPr/>
          <p:nvPr/>
        </p:nvSpPr>
        <p:spPr>
          <a:xfrm>
            <a:off x="4071934" y="3071810"/>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Tarih</a:t>
            </a:r>
            <a:endParaRPr lang="tr-TR" dirty="0"/>
          </a:p>
        </p:txBody>
      </p:sp>
      <p:sp>
        <p:nvSpPr>
          <p:cNvPr id="11" name="10 Oval"/>
          <p:cNvSpPr/>
          <p:nvPr/>
        </p:nvSpPr>
        <p:spPr>
          <a:xfrm>
            <a:off x="6215074" y="5357826"/>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Adres</a:t>
            </a:r>
            <a:endParaRPr lang="tr-TR" dirty="0"/>
          </a:p>
        </p:txBody>
      </p:sp>
      <p:sp>
        <p:nvSpPr>
          <p:cNvPr id="12" name="11 Oval"/>
          <p:cNvSpPr/>
          <p:nvPr/>
        </p:nvSpPr>
        <p:spPr>
          <a:xfrm>
            <a:off x="6000760" y="300037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S_ID</a:t>
            </a:r>
            <a:endParaRPr lang="tr-TR" dirty="0"/>
          </a:p>
        </p:txBody>
      </p:sp>
      <p:sp>
        <p:nvSpPr>
          <p:cNvPr id="16" name="15 Oval"/>
          <p:cNvSpPr/>
          <p:nvPr/>
        </p:nvSpPr>
        <p:spPr>
          <a:xfrm>
            <a:off x="7572396" y="3071810"/>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S_Adi</a:t>
            </a:r>
            <a:endParaRPr lang="tr-TR" dirty="0"/>
          </a:p>
        </p:txBody>
      </p:sp>
      <p:sp>
        <p:nvSpPr>
          <p:cNvPr id="17" name="16 Oval"/>
          <p:cNvSpPr/>
          <p:nvPr/>
        </p:nvSpPr>
        <p:spPr>
          <a:xfrm>
            <a:off x="7643834" y="5429264"/>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Tel</a:t>
            </a:r>
            <a:endParaRPr lang="tr-TR" dirty="0"/>
          </a:p>
        </p:txBody>
      </p:sp>
      <p:sp>
        <p:nvSpPr>
          <p:cNvPr id="18" name="17 Oval"/>
          <p:cNvSpPr/>
          <p:nvPr/>
        </p:nvSpPr>
        <p:spPr>
          <a:xfrm>
            <a:off x="2357422" y="3071810"/>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F_Adi</a:t>
            </a:r>
            <a:endParaRPr lang="tr-TR" dirty="0"/>
          </a:p>
        </p:txBody>
      </p:sp>
      <p:sp>
        <p:nvSpPr>
          <p:cNvPr id="19" name="18 Oval"/>
          <p:cNvSpPr/>
          <p:nvPr/>
        </p:nvSpPr>
        <p:spPr>
          <a:xfrm>
            <a:off x="714348" y="300037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F_ID</a:t>
            </a:r>
            <a:endParaRPr lang="tr-TR" dirty="0"/>
          </a:p>
        </p:txBody>
      </p:sp>
      <p:cxnSp>
        <p:nvCxnSpPr>
          <p:cNvPr id="22" name="21 Düz Bağlayıcı"/>
          <p:cNvCxnSpPr>
            <a:stCxn id="19" idx="6"/>
            <a:endCxn id="4" idx="0"/>
          </p:cNvCxnSpPr>
          <p:nvPr/>
        </p:nvCxnSpPr>
        <p:spPr>
          <a:xfrm>
            <a:off x="2000232" y="3250405"/>
            <a:ext cx="250033" cy="53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Düz Bağlayıcı"/>
          <p:cNvCxnSpPr>
            <a:stCxn id="18" idx="3"/>
            <a:endCxn id="4" idx="0"/>
          </p:cNvCxnSpPr>
          <p:nvPr/>
        </p:nvCxnSpPr>
        <p:spPr>
          <a:xfrm rot="5400000">
            <a:off x="2254227" y="3494681"/>
            <a:ext cx="287547" cy="2954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Düz Bağlayıcı"/>
          <p:cNvCxnSpPr>
            <a:stCxn id="7" idx="0"/>
            <a:endCxn id="4" idx="2"/>
          </p:cNvCxnSpPr>
          <p:nvPr/>
        </p:nvCxnSpPr>
        <p:spPr>
          <a:xfrm rot="5400000" flipH="1" flipV="1">
            <a:off x="1625182" y="4661306"/>
            <a:ext cx="500066" cy="750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Düz Bağlayıcı"/>
          <p:cNvCxnSpPr>
            <a:stCxn id="8" idx="0"/>
            <a:endCxn id="4" idx="2"/>
          </p:cNvCxnSpPr>
          <p:nvPr/>
        </p:nvCxnSpPr>
        <p:spPr>
          <a:xfrm rot="16200000" flipV="1">
            <a:off x="2375282" y="4661305"/>
            <a:ext cx="571504" cy="8215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Düz Bağlayıcı"/>
          <p:cNvCxnSpPr>
            <a:stCxn id="6" idx="0"/>
            <a:endCxn id="10" idx="4"/>
          </p:cNvCxnSpPr>
          <p:nvPr/>
        </p:nvCxnSpPr>
        <p:spPr>
          <a:xfrm rot="16200000" flipV="1">
            <a:off x="4679157" y="3607595"/>
            <a:ext cx="214314"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35 Düz Bağlayıcı"/>
          <p:cNvCxnSpPr>
            <a:stCxn id="9" idx="0"/>
          </p:cNvCxnSpPr>
          <p:nvPr/>
        </p:nvCxnSpPr>
        <p:spPr>
          <a:xfrm rot="5400000" flipH="1" flipV="1">
            <a:off x="4607719" y="5036355"/>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Düz Bağlayıcı"/>
          <p:cNvCxnSpPr>
            <a:stCxn id="5" idx="0"/>
            <a:endCxn id="12" idx="4"/>
          </p:cNvCxnSpPr>
          <p:nvPr/>
        </p:nvCxnSpPr>
        <p:spPr>
          <a:xfrm rot="16200000" flipV="1">
            <a:off x="6697281" y="3446859"/>
            <a:ext cx="428628" cy="5357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Düz Bağlayıcı"/>
          <p:cNvCxnSpPr>
            <a:endCxn id="16" idx="4"/>
          </p:cNvCxnSpPr>
          <p:nvPr/>
        </p:nvCxnSpPr>
        <p:spPr>
          <a:xfrm rot="5400000" flipH="1" flipV="1">
            <a:off x="7822429" y="3607595"/>
            <a:ext cx="428628"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43 Düz Bağlayıcı"/>
          <p:cNvCxnSpPr>
            <a:stCxn id="5" idx="2"/>
            <a:endCxn id="11" idx="0"/>
          </p:cNvCxnSpPr>
          <p:nvPr/>
        </p:nvCxnSpPr>
        <p:spPr>
          <a:xfrm rot="5400000">
            <a:off x="6768719" y="4947058"/>
            <a:ext cx="500066" cy="32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Düz Bağlayıcı"/>
          <p:cNvCxnSpPr>
            <a:endCxn id="17" idx="0"/>
          </p:cNvCxnSpPr>
          <p:nvPr/>
        </p:nvCxnSpPr>
        <p:spPr>
          <a:xfrm rot="16200000" flipH="1">
            <a:off x="7643834" y="4786322"/>
            <a:ext cx="642942"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52 Düz Bağlayıcı"/>
          <p:cNvCxnSpPr>
            <a:stCxn id="6" idx="1"/>
            <a:endCxn id="4" idx="3"/>
          </p:cNvCxnSpPr>
          <p:nvPr/>
        </p:nvCxnSpPr>
        <p:spPr>
          <a:xfrm rot="10800000">
            <a:off x="3000364" y="4286257"/>
            <a:ext cx="85725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55 Düz Bağlayıcı"/>
          <p:cNvCxnSpPr>
            <a:stCxn id="6" idx="3"/>
          </p:cNvCxnSpPr>
          <p:nvPr/>
        </p:nvCxnSpPr>
        <p:spPr>
          <a:xfrm>
            <a:off x="5857884" y="4321975"/>
            <a:ext cx="785818" cy="107157"/>
          </a:xfrm>
          <a:prstGeom prst="line">
            <a:avLst/>
          </a:prstGeom>
        </p:spPr>
        <p:style>
          <a:lnRef idx="1">
            <a:schemeClr val="accent1"/>
          </a:lnRef>
          <a:fillRef idx="0">
            <a:schemeClr val="accent1"/>
          </a:fillRef>
          <a:effectRef idx="0">
            <a:schemeClr val="accent1"/>
          </a:effectRef>
          <a:fontRef idx="minor">
            <a:schemeClr val="tx1"/>
          </a:fontRef>
        </p:style>
      </p:cxnSp>
      <p:sp>
        <p:nvSpPr>
          <p:cNvPr id="58" name="57 Metin kutusu"/>
          <p:cNvSpPr txBox="1"/>
          <p:nvPr/>
        </p:nvSpPr>
        <p:spPr>
          <a:xfrm>
            <a:off x="3286116" y="4429132"/>
            <a:ext cx="319318" cy="369332"/>
          </a:xfrm>
          <a:prstGeom prst="rect">
            <a:avLst/>
          </a:prstGeom>
          <a:noFill/>
        </p:spPr>
        <p:txBody>
          <a:bodyPr wrap="none" rtlCol="0">
            <a:spAutoFit/>
          </a:bodyPr>
          <a:lstStyle/>
          <a:p>
            <a:r>
              <a:rPr lang="tr-TR" dirty="0" smtClean="0"/>
              <a:t>n</a:t>
            </a:r>
            <a:endParaRPr lang="tr-TR" dirty="0"/>
          </a:p>
        </p:txBody>
      </p:sp>
      <p:sp>
        <p:nvSpPr>
          <p:cNvPr id="59" name="58 Metin kutusu"/>
          <p:cNvSpPr txBox="1"/>
          <p:nvPr/>
        </p:nvSpPr>
        <p:spPr>
          <a:xfrm>
            <a:off x="6000760" y="4500570"/>
            <a:ext cx="385042" cy="369332"/>
          </a:xfrm>
          <a:prstGeom prst="rect">
            <a:avLst/>
          </a:prstGeom>
          <a:noFill/>
        </p:spPr>
        <p:txBody>
          <a:bodyPr wrap="none" rtlCol="0">
            <a:spAutoFit/>
          </a:bodyPr>
          <a:lstStyle/>
          <a:p>
            <a:r>
              <a:rPr lang="tr-TR" dirty="0" smtClean="0"/>
              <a:t>m</a:t>
            </a:r>
            <a:endParaRPr lang="tr-TR" dirty="0"/>
          </a:p>
        </p:txBody>
      </p:sp>
      <p:sp>
        <p:nvSpPr>
          <p:cNvPr id="60" name="59 Metin kutusu"/>
          <p:cNvSpPr txBox="1"/>
          <p:nvPr/>
        </p:nvSpPr>
        <p:spPr>
          <a:xfrm>
            <a:off x="4572000" y="2714620"/>
            <a:ext cx="537904" cy="369332"/>
          </a:xfrm>
          <a:prstGeom prst="rect">
            <a:avLst/>
          </a:prstGeom>
          <a:noFill/>
        </p:spPr>
        <p:txBody>
          <a:bodyPr wrap="none" rtlCol="0">
            <a:spAutoFit/>
          </a:bodyPr>
          <a:lstStyle/>
          <a:p>
            <a:r>
              <a:rPr lang="tr-TR" dirty="0" smtClean="0">
                <a:solidFill>
                  <a:srgbClr val="FF0000"/>
                </a:solidFill>
              </a:rPr>
              <a:t>T.N</a:t>
            </a:r>
            <a:endParaRPr lang="tr-TR" dirty="0">
              <a:solidFill>
                <a:srgbClr val="FF0000"/>
              </a:solidFill>
            </a:endParaRPr>
          </a:p>
        </p:txBody>
      </p:sp>
      <p:sp>
        <p:nvSpPr>
          <p:cNvPr id="61" name="60 Metin kutusu"/>
          <p:cNvSpPr txBox="1"/>
          <p:nvPr/>
        </p:nvSpPr>
        <p:spPr>
          <a:xfrm>
            <a:off x="4714876" y="5929330"/>
            <a:ext cx="537904" cy="369332"/>
          </a:xfrm>
          <a:prstGeom prst="rect">
            <a:avLst/>
          </a:prstGeom>
          <a:noFill/>
        </p:spPr>
        <p:txBody>
          <a:bodyPr wrap="none" rtlCol="0">
            <a:spAutoFit/>
          </a:bodyPr>
          <a:lstStyle/>
          <a:p>
            <a:r>
              <a:rPr lang="tr-TR" dirty="0" smtClean="0">
                <a:solidFill>
                  <a:srgbClr val="FF0000"/>
                </a:solidFill>
              </a:rPr>
              <a:t>T.N</a:t>
            </a:r>
            <a:endParaRPr lang="tr-TR"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pPr>
              <a:buFont typeface="Wingdings" pitchFamily="2" charset="2"/>
              <a:buChar char="Ø"/>
            </a:pPr>
            <a:r>
              <a:rPr lang="tr-TR" dirty="0" smtClean="0"/>
              <a:t>Bir varlık kümesi anahtar niteliğe sahip </a:t>
            </a:r>
            <a:r>
              <a:rPr lang="tr-TR" b="1" i="1" dirty="0" smtClean="0"/>
              <a:t>değilse zayıf varlık kümesi </a:t>
            </a:r>
            <a:r>
              <a:rPr lang="tr-TR" dirty="0" smtClean="0"/>
              <a:t>denir. </a:t>
            </a:r>
            <a:endParaRPr lang="tr-TR" dirty="0" smtClean="0"/>
          </a:p>
          <a:p>
            <a:pPr>
              <a:buFont typeface="Wingdings" pitchFamily="2" charset="2"/>
              <a:buChar char="Ø"/>
            </a:pPr>
            <a:r>
              <a:rPr lang="tr-TR" dirty="0" smtClean="0"/>
              <a:t>Zayıf </a:t>
            </a:r>
            <a:r>
              <a:rPr lang="tr-TR" dirty="0" smtClean="0"/>
              <a:t>varlıklar güçlü varlıklarla ilişki kurarak kullanılırlar. Yani güçlü varlıklara bağımlıdırlar.</a:t>
            </a:r>
          </a:p>
          <a:p>
            <a:pPr>
              <a:buFont typeface="Wingdings" pitchFamily="2" charset="2"/>
              <a:buChar char="Ø"/>
            </a:pPr>
            <a:r>
              <a:rPr lang="tr-TR" dirty="0" smtClean="0"/>
              <a:t>Örneğin, üniversite olmadan fakülte olmaz ancak fakülte olmadan üniversite olabilir.</a:t>
            </a:r>
            <a:endParaRPr lang="tr-TR" dirty="0"/>
          </a:p>
        </p:txBody>
      </p:sp>
      <p:sp>
        <p:nvSpPr>
          <p:cNvPr id="4" name="3 Dikdörtgen"/>
          <p:cNvSpPr/>
          <p:nvPr/>
        </p:nvSpPr>
        <p:spPr>
          <a:xfrm>
            <a:off x="1000100" y="3643314"/>
            <a:ext cx="1785950"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ÜNİVERSİTE</a:t>
            </a:r>
            <a:endParaRPr lang="tr-TR" dirty="0"/>
          </a:p>
        </p:txBody>
      </p:sp>
      <p:sp>
        <p:nvSpPr>
          <p:cNvPr id="6" name="5 Akış Çizelgesi: Karar"/>
          <p:cNvSpPr/>
          <p:nvPr/>
        </p:nvSpPr>
        <p:spPr>
          <a:xfrm>
            <a:off x="3500430" y="3643314"/>
            <a:ext cx="2071702" cy="100013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AİTTİR</a:t>
            </a:r>
            <a:endParaRPr lang="tr-TR" dirty="0"/>
          </a:p>
        </p:txBody>
      </p:sp>
      <p:sp>
        <p:nvSpPr>
          <p:cNvPr id="8" name="7 Dikdörtgen"/>
          <p:cNvSpPr/>
          <p:nvPr/>
        </p:nvSpPr>
        <p:spPr>
          <a:xfrm>
            <a:off x="6286512" y="3714752"/>
            <a:ext cx="2428892"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Dikdörtgen"/>
          <p:cNvSpPr/>
          <p:nvPr/>
        </p:nvSpPr>
        <p:spPr>
          <a:xfrm>
            <a:off x="6572264" y="4071942"/>
            <a:ext cx="2000264"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FAKÜLTE</a:t>
            </a:r>
            <a:endParaRPr lang="tr-TR" dirty="0"/>
          </a:p>
        </p:txBody>
      </p:sp>
      <p:cxnSp>
        <p:nvCxnSpPr>
          <p:cNvPr id="12" name="11 Düz Bağlayıcı"/>
          <p:cNvCxnSpPr>
            <a:stCxn id="4" idx="3"/>
          </p:cNvCxnSpPr>
          <p:nvPr/>
        </p:nvCxnSpPr>
        <p:spPr>
          <a:xfrm>
            <a:off x="2786050" y="4071942"/>
            <a:ext cx="92869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Düz Bağlayıcı"/>
          <p:cNvCxnSpPr>
            <a:stCxn id="6" idx="3"/>
            <a:endCxn id="8" idx="1"/>
          </p:cNvCxnSpPr>
          <p:nvPr/>
        </p:nvCxnSpPr>
        <p:spPr>
          <a:xfrm>
            <a:off x="5572132" y="4143380"/>
            <a:ext cx="71438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5" name="14 Metin kutusu"/>
          <p:cNvSpPr txBox="1"/>
          <p:nvPr/>
        </p:nvSpPr>
        <p:spPr>
          <a:xfrm>
            <a:off x="3143240" y="4429132"/>
            <a:ext cx="256802" cy="369332"/>
          </a:xfrm>
          <a:prstGeom prst="rect">
            <a:avLst/>
          </a:prstGeom>
          <a:noFill/>
        </p:spPr>
        <p:txBody>
          <a:bodyPr wrap="none" rtlCol="0">
            <a:spAutoFit/>
          </a:bodyPr>
          <a:lstStyle/>
          <a:p>
            <a:r>
              <a:rPr lang="tr-TR" dirty="0" smtClean="0"/>
              <a:t>1</a:t>
            </a:r>
            <a:endParaRPr lang="tr-TR" dirty="0"/>
          </a:p>
        </p:txBody>
      </p:sp>
      <p:sp>
        <p:nvSpPr>
          <p:cNvPr id="16" name="15 Metin kutusu"/>
          <p:cNvSpPr txBox="1"/>
          <p:nvPr/>
        </p:nvSpPr>
        <p:spPr>
          <a:xfrm>
            <a:off x="5857884" y="4500570"/>
            <a:ext cx="319318" cy="369332"/>
          </a:xfrm>
          <a:prstGeom prst="rect">
            <a:avLst/>
          </a:prstGeom>
          <a:noFill/>
        </p:spPr>
        <p:txBody>
          <a:bodyPr wrap="none" rtlCol="0">
            <a:spAutoFit/>
          </a:bodyPr>
          <a:lstStyle/>
          <a:p>
            <a:r>
              <a:rPr lang="tr-TR" dirty="0" smtClean="0"/>
              <a:t>n</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1">
              <a:buNone/>
            </a:pPr>
            <a:r>
              <a:rPr lang="tr-TR" b="1" i="1" dirty="0" smtClean="0"/>
              <a:t>Bire-Bir (1-1) İlişkilerin tablolara dönüştürülmesi.</a:t>
            </a:r>
          </a:p>
          <a:p>
            <a:pPr>
              <a:buFont typeface="Wingdings" pitchFamily="2" charset="2"/>
              <a:buChar char="Ø"/>
            </a:pPr>
            <a:r>
              <a:rPr lang="tr-TR" dirty="0" smtClean="0"/>
              <a:t>Varlık kümeleri tablolara dönüştürülür.</a:t>
            </a:r>
          </a:p>
          <a:p>
            <a:pPr>
              <a:buFont typeface="Wingdings" pitchFamily="2" charset="2"/>
              <a:buChar char="Ø"/>
            </a:pPr>
            <a:r>
              <a:rPr lang="tr-TR" dirty="0" smtClean="0"/>
              <a:t> Nitelikler tabloların sütunlarına dönüştürülür. </a:t>
            </a:r>
          </a:p>
          <a:p>
            <a:pPr>
              <a:buFont typeface="Wingdings" pitchFamily="2" charset="2"/>
              <a:buChar char="Ø"/>
            </a:pPr>
            <a:r>
              <a:rPr lang="tr-TR" dirty="0" smtClean="0"/>
              <a:t> İlişkide bir varlık kümesinin birincil anahtarı diğer varlık kümesinin yabancı anahtarı olarak belirlenir. Hangisinin birincil hangisinin yabancı anahtar olacağına tablonun içereceği bilgilere göre karar verilir.</a:t>
            </a:r>
          </a:p>
          <a:p>
            <a:pPr>
              <a:buFont typeface="Wingdings" pitchFamily="2" charset="2"/>
              <a:buChar char="Ø"/>
            </a:pPr>
            <a:r>
              <a:rPr lang="tr-TR" dirty="0" smtClean="0"/>
              <a:t>Tanımlayıcı nitelikler bulunuyorsa, kullanılan tabloya sütun olarak eklenir.</a:t>
            </a:r>
            <a:endParaRPr lang="tr-TR" dirty="0"/>
          </a:p>
        </p:txBody>
      </p:sp>
      <p:sp>
        <p:nvSpPr>
          <p:cNvPr id="3" name="2 Başlık"/>
          <p:cNvSpPr>
            <a:spLocks noGrp="1"/>
          </p:cNvSpPr>
          <p:nvPr>
            <p:ph type="title"/>
          </p:nvPr>
        </p:nvSpPr>
        <p:spPr/>
        <p:txBody>
          <a:bodyPr>
            <a:normAutofit fontScale="90000"/>
          </a:bodyPr>
          <a:lstStyle/>
          <a:p>
            <a:r>
              <a:rPr lang="tr-TR" dirty="0" smtClean="0"/>
              <a:t>Varlık İlişki Modellerinin Tablolara Dönüştürülmesi</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571480"/>
            <a:ext cx="8229600" cy="5595958"/>
          </a:xfrm>
        </p:spPr>
        <p:txBody>
          <a:bodyPr/>
          <a:lstStyle/>
          <a:p>
            <a:pPr lvl="1"/>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Personel(P_ID, P_Adi, Maaş, B_ID)</a:t>
            </a:r>
          </a:p>
          <a:p>
            <a:r>
              <a:rPr lang="tr-TR" dirty="0" smtClean="0"/>
              <a:t>Bölüm( B_ID, B_Adi)</a:t>
            </a:r>
            <a:endParaRPr lang="tr-TR" dirty="0"/>
          </a:p>
        </p:txBody>
      </p:sp>
      <p:sp>
        <p:nvSpPr>
          <p:cNvPr id="4" name="3 Dikdörtgen"/>
          <p:cNvSpPr/>
          <p:nvPr/>
        </p:nvSpPr>
        <p:spPr>
          <a:xfrm>
            <a:off x="1071538" y="1714488"/>
            <a:ext cx="150019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Personel</a:t>
            </a:r>
            <a:endParaRPr lang="tr-TR" dirty="0"/>
          </a:p>
        </p:txBody>
      </p:sp>
      <p:sp>
        <p:nvSpPr>
          <p:cNvPr id="5" name="4 Dikdörtgen"/>
          <p:cNvSpPr/>
          <p:nvPr/>
        </p:nvSpPr>
        <p:spPr>
          <a:xfrm>
            <a:off x="6000760" y="1785926"/>
            <a:ext cx="150019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Bölüm</a:t>
            </a:r>
            <a:endParaRPr lang="tr-TR" dirty="0"/>
          </a:p>
        </p:txBody>
      </p:sp>
      <p:sp>
        <p:nvSpPr>
          <p:cNvPr id="6" name="5 Akış Çizelgesi: Karar"/>
          <p:cNvSpPr/>
          <p:nvPr/>
        </p:nvSpPr>
        <p:spPr>
          <a:xfrm>
            <a:off x="3286116" y="1714488"/>
            <a:ext cx="2000264" cy="107157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Yönetir</a:t>
            </a:r>
            <a:endParaRPr lang="tr-TR" dirty="0"/>
          </a:p>
        </p:txBody>
      </p:sp>
      <p:sp>
        <p:nvSpPr>
          <p:cNvPr id="7" name="6 Oval"/>
          <p:cNvSpPr/>
          <p:nvPr/>
        </p:nvSpPr>
        <p:spPr>
          <a:xfrm>
            <a:off x="428596" y="85723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P_ID</a:t>
            </a:r>
            <a:endParaRPr lang="tr-TR" dirty="0"/>
          </a:p>
        </p:txBody>
      </p:sp>
      <p:sp>
        <p:nvSpPr>
          <p:cNvPr id="8" name="7 Oval"/>
          <p:cNvSpPr/>
          <p:nvPr/>
        </p:nvSpPr>
        <p:spPr>
          <a:xfrm>
            <a:off x="642910" y="3429000"/>
            <a:ext cx="1714512"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Maaş</a:t>
            </a:r>
            <a:endParaRPr lang="tr-TR" dirty="0"/>
          </a:p>
        </p:txBody>
      </p:sp>
      <p:sp>
        <p:nvSpPr>
          <p:cNvPr id="11" name="10 Oval"/>
          <p:cNvSpPr/>
          <p:nvPr/>
        </p:nvSpPr>
        <p:spPr>
          <a:xfrm>
            <a:off x="7286644" y="1000108"/>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B_Adi</a:t>
            </a:r>
            <a:endParaRPr lang="tr-TR" dirty="0"/>
          </a:p>
        </p:txBody>
      </p:sp>
      <p:sp>
        <p:nvSpPr>
          <p:cNvPr id="12" name="11 Oval"/>
          <p:cNvSpPr/>
          <p:nvPr/>
        </p:nvSpPr>
        <p:spPr>
          <a:xfrm>
            <a:off x="5500694" y="714356"/>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B_ID</a:t>
            </a:r>
            <a:endParaRPr lang="tr-TR" dirty="0"/>
          </a:p>
        </p:txBody>
      </p:sp>
      <p:sp>
        <p:nvSpPr>
          <p:cNvPr id="14" name="13 Oval"/>
          <p:cNvSpPr/>
          <p:nvPr/>
        </p:nvSpPr>
        <p:spPr>
          <a:xfrm>
            <a:off x="2357422" y="85723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P_Adi</a:t>
            </a:r>
            <a:endParaRPr lang="tr-TR" dirty="0"/>
          </a:p>
        </p:txBody>
      </p:sp>
      <p:cxnSp>
        <p:nvCxnSpPr>
          <p:cNvPr id="16" name="15 Düz Bağlayıcı"/>
          <p:cNvCxnSpPr>
            <a:stCxn id="14" idx="3"/>
            <a:endCxn id="4" idx="0"/>
          </p:cNvCxnSpPr>
          <p:nvPr/>
        </p:nvCxnSpPr>
        <p:spPr>
          <a:xfrm rot="5400000">
            <a:off x="1968475" y="1137227"/>
            <a:ext cx="430423" cy="7240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Düz Bağlayıcı"/>
          <p:cNvCxnSpPr>
            <a:stCxn id="7" idx="0"/>
            <a:endCxn id="4" idx="2"/>
          </p:cNvCxnSpPr>
          <p:nvPr/>
        </p:nvCxnSpPr>
        <p:spPr>
          <a:xfrm rot="16200000" flipH="1">
            <a:off x="517893" y="1410877"/>
            <a:ext cx="1857388" cy="750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Düz Bağlayıcı"/>
          <p:cNvCxnSpPr>
            <a:stCxn id="8" idx="0"/>
            <a:endCxn id="4" idx="2"/>
          </p:cNvCxnSpPr>
          <p:nvPr/>
        </p:nvCxnSpPr>
        <p:spPr>
          <a:xfrm rot="5400000" flipH="1" flipV="1">
            <a:off x="1303711" y="2911075"/>
            <a:ext cx="714380" cy="32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Düz Bağlayıcı"/>
          <p:cNvCxnSpPr>
            <a:stCxn id="5" idx="0"/>
            <a:endCxn id="12" idx="4"/>
          </p:cNvCxnSpPr>
          <p:nvPr/>
        </p:nvCxnSpPr>
        <p:spPr>
          <a:xfrm rot="16200000" flipV="1">
            <a:off x="6161496" y="1196562"/>
            <a:ext cx="571504" cy="60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Düz Bağlayıcı"/>
          <p:cNvCxnSpPr>
            <a:stCxn id="5" idx="2"/>
            <a:endCxn id="11" idx="0"/>
          </p:cNvCxnSpPr>
          <p:nvPr/>
        </p:nvCxnSpPr>
        <p:spPr>
          <a:xfrm rot="5400000" flipH="1" flipV="1">
            <a:off x="6482966" y="1268000"/>
            <a:ext cx="1714512" cy="1178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Düz Bağlayıcı"/>
          <p:cNvCxnSpPr>
            <a:stCxn id="6" idx="1"/>
            <a:endCxn id="4" idx="3"/>
          </p:cNvCxnSpPr>
          <p:nvPr/>
        </p:nvCxnSpPr>
        <p:spPr>
          <a:xfrm rot="10800000">
            <a:off x="2571736" y="2214555"/>
            <a:ext cx="714380"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Düz Bağlayıcı"/>
          <p:cNvCxnSpPr>
            <a:stCxn id="6" idx="3"/>
          </p:cNvCxnSpPr>
          <p:nvPr/>
        </p:nvCxnSpPr>
        <p:spPr>
          <a:xfrm>
            <a:off x="5286380" y="2250273"/>
            <a:ext cx="785818" cy="107157"/>
          </a:xfrm>
          <a:prstGeom prst="line">
            <a:avLst/>
          </a:prstGeom>
        </p:spPr>
        <p:style>
          <a:lnRef idx="1">
            <a:schemeClr val="accent1"/>
          </a:lnRef>
          <a:fillRef idx="0">
            <a:schemeClr val="accent1"/>
          </a:fillRef>
          <a:effectRef idx="0">
            <a:schemeClr val="accent1"/>
          </a:effectRef>
          <a:fontRef idx="minor">
            <a:schemeClr val="tx1"/>
          </a:fontRef>
        </p:style>
      </p:cxnSp>
      <p:sp>
        <p:nvSpPr>
          <p:cNvPr id="52" name="51 Metin kutusu"/>
          <p:cNvSpPr txBox="1"/>
          <p:nvPr/>
        </p:nvSpPr>
        <p:spPr>
          <a:xfrm>
            <a:off x="3071802" y="2571744"/>
            <a:ext cx="256802" cy="369332"/>
          </a:xfrm>
          <a:prstGeom prst="rect">
            <a:avLst/>
          </a:prstGeom>
          <a:noFill/>
        </p:spPr>
        <p:txBody>
          <a:bodyPr wrap="none" rtlCol="0">
            <a:spAutoFit/>
          </a:bodyPr>
          <a:lstStyle/>
          <a:p>
            <a:r>
              <a:rPr lang="tr-TR" dirty="0" smtClean="0"/>
              <a:t>1</a:t>
            </a:r>
            <a:endParaRPr lang="tr-TR" dirty="0"/>
          </a:p>
        </p:txBody>
      </p:sp>
      <p:sp>
        <p:nvSpPr>
          <p:cNvPr id="53" name="52 Metin kutusu"/>
          <p:cNvSpPr txBox="1"/>
          <p:nvPr/>
        </p:nvSpPr>
        <p:spPr>
          <a:xfrm>
            <a:off x="5357818" y="2428868"/>
            <a:ext cx="204790" cy="369332"/>
          </a:xfrm>
          <a:prstGeom prst="rect">
            <a:avLst/>
          </a:prstGeom>
          <a:noFill/>
        </p:spPr>
        <p:txBody>
          <a:bodyPr wrap="square" rtlCol="0">
            <a:spAutoFit/>
          </a:bodyPr>
          <a:lstStyle/>
          <a:p>
            <a:r>
              <a:rPr lang="tr-TR" dirty="0" smtClean="0"/>
              <a:t>1</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5595958"/>
          </a:xfrm>
        </p:spPr>
        <p:txBody>
          <a:bodyPr/>
          <a:lstStyle/>
          <a:p>
            <a:pPr lvl="1">
              <a:buNone/>
            </a:pPr>
            <a:r>
              <a:rPr lang="tr-TR" b="1" i="1" dirty="0" smtClean="0"/>
              <a:t>Bire-Çok(1-n) İlişkilerin tabloya dönüştürülmesi</a:t>
            </a:r>
          </a:p>
          <a:p>
            <a:pPr>
              <a:buFont typeface="Wingdings" pitchFamily="2" charset="2"/>
              <a:buChar char="Ø"/>
            </a:pPr>
            <a:r>
              <a:rPr lang="tr-TR" dirty="0" smtClean="0"/>
              <a:t>Varlık kümeleri tablolara dönüştürülür.</a:t>
            </a:r>
          </a:p>
          <a:p>
            <a:pPr>
              <a:buFont typeface="Wingdings" pitchFamily="2" charset="2"/>
              <a:buChar char="Ø"/>
            </a:pPr>
            <a:r>
              <a:rPr lang="tr-TR" dirty="0" smtClean="0"/>
              <a:t> </a:t>
            </a:r>
            <a:r>
              <a:rPr lang="tr-TR" dirty="0" smtClean="0"/>
              <a:t>Nitelikler </a:t>
            </a:r>
            <a:r>
              <a:rPr lang="tr-TR" dirty="0" smtClean="0"/>
              <a:t>tabloların sütunlarına dönüştürülür. </a:t>
            </a:r>
            <a:endParaRPr lang="tr-TR" dirty="0" smtClean="0"/>
          </a:p>
          <a:p>
            <a:pPr>
              <a:buFont typeface="Wingdings" pitchFamily="2" charset="2"/>
              <a:buChar char="Ø"/>
            </a:pPr>
            <a:r>
              <a:rPr lang="tr-TR" dirty="0" smtClean="0"/>
              <a:t> </a:t>
            </a:r>
            <a:r>
              <a:rPr lang="tr-TR" dirty="0" smtClean="0"/>
              <a:t>İlişkinin n tarafındaki tabloya 1 tarafından tablonun birincil anahtar sütunu yabancı anahtar olarak eklenir.</a:t>
            </a:r>
          </a:p>
          <a:p>
            <a:pPr>
              <a:buFont typeface="Wingdings" pitchFamily="2" charset="2"/>
              <a:buChar char="Ø"/>
            </a:pPr>
            <a:r>
              <a:rPr lang="tr-TR" dirty="0" smtClean="0"/>
              <a:t>Tanımlayıcı nitelikler bulunuyorsa, ilişkinin n tarafında ki tabloya sütun olarak eklenir.</a:t>
            </a:r>
          </a:p>
          <a:p>
            <a:pPr>
              <a:buNone/>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571480"/>
            <a:ext cx="8229600" cy="5595958"/>
          </a:xfrm>
        </p:spPr>
        <p:txBody>
          <a:bodyPr/>
          <a:lstStyle/>
          <a:p>
            <a:pPr lvl="1"/>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Personel(P_ID, P_Adi, Maaş, B_ID)</a:t>
            </a:r>
          </a:p>
          <a:p>
            <a:r>
              <a:rPr lang="tr-TR" dirty="0" smtClean="0"/>
              <a:t>Bölüm( B_ID, B_Adi)</a:t>
            </a:r>
            <a:endParaRPr lang="tr-TR" dirty="0"/>
          </a:p>
        </p:txBody>
      </p:sp>
      <p:sp>
        <p:nvSpPr>
          <p:cNvPr id="4" name="3 Dikdörtgen"/>
          <p:cNvSpPr/>
          <p:nvPr/>
        </p:nvSpPr>
        <p:spPr>
          <a:xfrm>
            <a:off x="1071538" y="1714488"/>
            <a:ext cx="150019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Personel</a:t>
            </a:r>
            <a:endParaRPr lang="tr-TR" dirty="0"/>
          </a:p>
        </p:txBody>
      </p:sp>
      <p:sp>
        <p:nvSpPr>
          <p:cNvPr id="5" name="4 Dikdörtgen"/>
          <p:cNvSpPr/>
          <p:nvPr/>
        </p:nvSpPr>
        <p:spPr>
          <a:xfrm>
            <a:off x="6000760" y="1785926"/>
            <a:ext cx="150019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Bölüm</a:t>
            </a:r>
            <a:endParaRPr lang="tr-TR" dirty="0"/>
          </a:p>
        </p:txBody>
      </p:sp>
      <p:sp>
        <p:nvSpPr>
          <p:cNvPr id="6" name="5 Akış Çizelgesi: Karar"/>
          <p:cNvSpPr/>
          <p:nvPr/>
        </p:nvSpPr>
        <p:spPr>
          <a:xfrm>
            <a:off x="3286116" y="1714488"/>
            <a:ext cx="2000264" cy="107157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Çalışır</a:t>
            </a:r>
            <a:endParaRPr lang="tr-TR" dirty="0"/>
          </a:p>
        </p:txBody>
      </p:sp>
      <p:sp>
        <p:nvSpPr>
          <p:cNvPr id="7" name="6 Oval"/>
          <p:cNvSpPr/>
          <p:nvPr/>
        </p:nvSpPr>
        <p:spPr>
          <a:xfrm>
            <a:off x="428596" y="85723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P_ID</a:t>
            </a:r>
            <a:endParaRPr lang="tr-TR" dirty="0"/>
          </a:p>
        </p:txBody>
      </p:sp>
      <p:sp>
        <p:nvSpPr>
          <p:cNvPr id="8" name="7 Oval"/>
          <p:cNvSpPr/>
          <p:nvPr/>
        </p:nvSpPr>
        <p:spPr>
          <a:xfrm>
            <a:off x="642910" y="3429000"/>
            <a:ext cx="1714512"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Maaş</a:t>
            </a:r>
            <a:endParaRPr lang="tr-TR" dirty="0"/>
          </a:p>
        </p:txBody>
      </p:sp>
      <p:sp>
        <p:nvSpPr>
          <p:cNvPr id="11" name="10 Oval"/>
          <p:cNvSpPr/>
          <p:nvPr/>
        </p:nvSpPr>
        <p:spPr>
          <a:xfrm>
            <a:off x="7286644" y="1000108"/>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B_Adi</a:t>
            </a:r>
            <a:endParaRPr lang="tr-TR" dirty="0"/>
          </a:p>
        </p:txBody>
      </p:sp>
      <p:sp>
        <p:nvSpPr>
          <p:cNvPr id="12" name="11 Oval"/>
          <p:cNvSpPr/>
          <p:nvPr/>
        </p:nvSpPr>
        <p:spPr>
          <a:xfrm>
            <a:off x="5500694" y="714356"/>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B_ID</a:t>
            </a:r>
            <a:endParaRPr lang="tr-TR" dirty="0"/>
          </a:p>
        </p:txBody>
      </p:sp>
      <p:sp>
        <p:nvSpPr>
          <p:cNvPr id="14" name="13 Oval"/>
          <p:cNvSpPr/>
          <p:nvPr/>
        </p:nvSpPr>
        <p:spPr>
          <a:xfrm>
            <a:off x="2357422" y="85723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P_Adi</a:t>
            </a:r>
            <a:endParaRPr lang="tr-TR" dirty="0"/>
          </a:p>
        </p:txBody>
      </p:sp>
      <p:cxnSp>
        <p:nvCxnSpPr>
          <p:cNvPr id="16" name="15 Düz Bağlayıcı"/>
          <p:cNvCxnSpPr>
            <a:stCxn id="14" idx="3"/>
            <a:endCxn id="4" idx="0"/>
          </p:cNvCxnSpPr>
          <p:nvPr/>
        </p:nvCxnSpPr>
        <p:spPr>
          <a:xfrm rot="5400000">
            <a:off x="1968475" y="1137227"/>
            <a:ext cx="430423" cy="7240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Düz Bağlayıcı"/>
          <p:cNvCxnSpPr>
            <a:stCxn id="7" idx="0"/>
            <a:endCxn id="4" idx="2"/>
          </p:cNvCxnSpPr>
          <p:nvPr/>
        </p:nvCxnSpPr>
        <p:spPr>
          <a:xfrm rot="16200000" flipH="1">
            <a:off x="517893" y="1410877"/>
            <a:ext cx="1857388" cy="750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Düz Bağlayıcı"/>
          <p:cNvCxnSpPr>
            <a:stCxn id="8" idx="0"/>
            <a:endCxn id="4" idx="2"/>
          </p:cNvCxnSpPr>
          <p:nvPr/>
        </p:nvCxnSpPr>
        <p:spPr>
          <a:xfrm rot="5400000" flipH="1" flipV="1">
            <a:off x="1303711" y="2911075"/>
            <a:ext cx="714380" cy="32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Düz Bağlayıcı"/>
          <p:cNvCxnSpPr>
            <a:stCxn id="5" idx="0"/>
            <a:endCxn id="12" idx="4"/>
          </p:cNvCxnSpPr>
          <p:nvPr/>
        </p:nvCxnSpPr>
        <p:spPr>
          <a:xfrm rot="16200000" flipV="1">
            <a:off x="6161496" y="1196562"/>
            <a:ext cx="571504" cy="60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Düz Bağlayıcı"/>
          <p:cNvCxnSpPr>
            <a:stCxn id="5" idx="2"/>
            <a:endCxn id="11" idx="0"/>
          </p:cNvCxnSpPr>
          <p:nvPr/>
        </p:nvCxnSpPr>
        <p:spPr>
          <a:xfrm rot="5400000" flipH="1" flipV="1">
            <a:off x="6482966" y="1268000"/>
            <a:ext cx="1714512" cy="1178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Düz Bağlayıcı"/>
          <p:cNvCxnSpPr>
            <a:stCxn id="6" idx="1"/>
            <a:endCxn id="4" idx="3"/>
          </p:cNvCxnSpPr>
          <p:nvPr/>
        </p:nvCxnSpPr>
        <p:spPr>
          <a:xfrm rot="10800000">
            <a:off x="2571736" y="2214555"/>
            <a:ext cx="714380"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Düz Bağlayıcı"/>
          <p:cNvCxnSpPr>
            <a:stCxn id="6" idx="3"/>
          </p:cNvCxnSpPr>
          <p:nvPr/>
        </p:nvCxnSpPr>
        <p:spPr>
          <a:xfrm>
            <a:off x="5286380" y="2250273"/>
            <a:ext cx="785818" cy="107157"/>
          </a:xfrm>
          <a:prstGeom prst="line">
            <a:avLst/>
          </a:prstGeom>
        </p:spPr>
        <p:style>
          <a:lnRef idx="1">
            <a:schemeClr val="accent1"/>
          </a:lnRef>
          <a:fillRef idx="0">
            <a:schemeClr val="accent1"/>
          </a:fillRef>
          <a:effectRef idx="0">
            <a:schemeClr val="accent1"/>
          </a:effectRef>
          <a:fontRef idx="minor">
            <a:schemeClr val="tx1"/>
          </a:fontRef>
        </p:style>
      </p:cxnSp>
      <p:sp>
        <p:nvSpPr>
          <p:cNvPr id="52" name="51 Metin kutusu"/>
          <p:cNvSpPr txBox="1"/>
          <p:nvPr/>
        </p:nvSpPr>
        <p:spPr>
          <a:xfrm>
            <a:off x="3071802" y="2571744"/>
            <a:ext cx="319318" cy="369332"/>
          </a:xfrm>
          <a:prstGeom prst="rect">
            <a:avLst/>
          </a:prstGeom>
          <a:noFill/>
        </p:spPr>
        <p:txBody>
          <a:bodyPr wrap="none" rtlCol="0">
            <a:spAutoFit/>
          </a:bodyPr>
          <a:lstStyle/>
          <a:p>
            <a:r>
              <a:rPr lang="tr-TR" dirty="0" smtClean="0"/>
              <a:t>n</a:t>
            </a:r>
            <a:endParaRPr lang="tr-TR" dirty="0"/>
          </a:p>
        </p:txBody>
      </p:sp>
      <p:sp>
        <p:nvSpPr>
          <p:cNvPr id="53" name="52 Metin kutusu"/>
          <p:cNvSpPr txBox="1"/>
          <p:nvPr/>
        </p:nvSpPr>
        <p:spPr>
          <a:xfrm>
            <a:off x="5357818" y="2428868"/>
            <a:ext cx="204790" cy="369332"/>
          </a:xfrm>
          <a:prstGeom prst="rect">
            <a:avLst/>
          </a:prstGeom>
          <a:noFill/>
        </p:spPr>
        <p:txBody>
          <a:bodyPr wrap="square" rtlCol="0">
            <a:spAutoFit/>
          </a:bodyPr>
          <a:lstStyle/>
          <a:p>
            <a:r>
              <a:rPr lang="tr-TR" dirty="0" smtClean="0"/>
              <a:t>1</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42918"/>
            <a:ext cx="8229600" cy="5453082"/>
          </a:xfrm>
        </p:spPr>
        <p:txBody>
          <a:bodyPr>
            <a:normAutofit lnSpcReduction="10000"/>
          </a:bodyPr>
          <a:lstStyle/>
          <a:p>
            <a:pPr lvl="1">
              <a:buNone/>
            </a:pPr>
            <a:r>
              <a:rPr lang="tr-TR" b="1" i="1" dirty="0" err="1" smtClean="0"/>
              <a:t>Çoka</a:t>
            </a:r>
            <a:r>
              <a:rPr lang="tr-TR" b="1" i="1" dirty="0" smtClean="0"/>
              <a:t>-Çok(n-m) ilişkilerin tablolara dönüştürülmesi</a:t>
            </a:r>
          </a:p>
          <a:p>
            <a:pPr>
              <a:buFont typeface="Wingdings" pitchFamily="2" charset="2"/>
              <a:buChar char="Ø"/>
            </a:pPr>
            <a:r>
              <a:rPr lang="tr-TR" dirty="0" smtClean="0"/>
              <a:t>Varlık kümeleri tablolara dönüştürülür. </a:t>
            </a:r>
          </a:p>
          <a:p>
            <a:pPr>
              <a:buFont typeface="Wingdings" pitchFamily="2" charset="2"/>
              <a:buChar char="Ø"/>
            </a:pPr>
            <a:r>
              <a:rPr lang="tr-TR" dirty="0" smtClean="0"/>
              <a:t>Oluşturulan </a:t>
            </a:r>
            <a:r>
              <a:rPr lang="tr-TR" dirty="0" smtClean="0"/>
              <a:t>ilişki isminde tablo oluşturulur.</a:t>
            </a:r>
          </a:p>
          <a:p>
            <a:pPr>
              <a:buFont typeface="Wingdings" pitchFamily="2" charset="2"/>
              <a:buChar char="Ø"/>
            </a:pPr>
            <a:r>
              <a:rPr lang="tr-TR" dirty="0" smtClean="0"/>
              <a:t> </a:t>
            </a:r>
            <a:r>
              <a:rPr lang="tr-TR" dirty="0" smtClean="0"/>
              <a:t>Nitelikler </a:t>
            </a:r>
            <a:r>
              <a:rPr lang="tr-TR" dirty="0" smtClean="0"/>
              <a:t>tabloların sütunlarına dönüştürülür. </a:t>
            </a:r>
            <a:endParaRPr lang="tr-TR" dirty="0" smtClean="0"/>
          </a:p>
          <a:p>
            <a:pPr>
              <a:buFont typeface="Wingdings" pitchFamily="2" charset="2"/>
              <a:buChar char="Ø"/>
            </a:pPr>
            <a:r>
              <a:rPr lang="tr-TR" dirty="0" smtClean="0"/>
              <a:t>Tanımlayıcı </a:t>
            </a:r>
            <a:r>
              <a:rPr lang="tr-TR" dirty="0" smtClean="0"/>
              <a:t>nitelikler ilişkiden oluşturulan tabloya sütun olarak eklenir. </a:t>
            </a:r>
          </a:p>
          <a:p>
            <a:pPr>
              <a:buFont typeface="Wingdings" pitchFamily="2" charset="2"/>
              <a:buChar char="Ø"/>
            </a:pPr>
            <a:r>
              <a:rPr lang="tr-TR" dirty="0" smtClean="0"/>
              <a:t>İlişkiyi </a:t>
            </a:r>
            <a:r>
              <a:rPr lang="tr-TR" dirty="0" smtClean="0"/>
              <a:t>oluşturan tabloların birincil anahtarları ilişkiyi oluşturan tabloya yabancı anahtar olarak eklenir. </a:t>
            </a:r>
            <a:endParaRPr lang="tr-TR" dirty="0" smtClean="0"/>
          </a:p>
          <a:p>
            <a:pPr>
              <a:buFont typeface="Wingdings" pitchFamily="2" charset="2"/>
              <a:buChar char="Ø"/>
            </a:pPr>
            <a:r>
              <a:rPr lang="tr-TR" dirty="0" smtClean="0"/>
              <a:t> </a:t>
            </a:r>
            <a:r>
              <a:rPr lang="tr-TR" dirty="0" smtClean="0"/>
              <a:t>İlişkiden oluşturulan tablonun birincil anahtarı oluşturulan yabancı anahtarların birleşiminden oluşur. </a:t>
            </a:r>
            <a:endParaRPr lang="tr-TR" dirty="0" smtClean="0"/>
          </a:p>
          <a:p>
            <a:pPr>
              <a:buFont typeface="Wingdings" pitchFamily="2" charset="2"/>
              <a:buChar char="Ø"/>
            </a:pPr>
            <a:r>
              <a:rPr lang="tr-TR" dirty="0" smtClean="0"/>
              <a:t>Eğer</a:t>
            </a:r>
            <a:r>
              <a:rPr lang="tr-TR" dirty="0" smtClean="0"/>
              <a:t>, bu şekilde oluşturulan birincil anahtar ihtiyaçlara cevap vermiyorsa yeni bir sütun eklenerek birincil anahtar yapılır.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571480"/>
            <a:ext cx="8429684" cy="5786478"/>
          </a:xfrm>
        </p:spPr>
        <p:txBody>
          <a:bodyPr/>
          <a:lstStyle/>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dirty="0" smtClean="0"/>
              <a:t>Film (F_ID, F_Adi, Y_Tar, Yönetmen)</a:t>
            </a:r>
          </a:p>
          <a:p>
            <a:pPr>
              <a:buNone/>
            </a:pPr>
            <a:r>
              <a:rPr lang="tr-TR" dirty="0" smtClean="0"/>
              <a:t> Sinema (S_ID, S_Adi, Adres, Tel) </a:t>
            </a:r>
          </a:p>
          <a:p>
            <a:pPr>
              <a:buNone/>
            </a:pPr>
            <a:r>
              <a:rPr lang="tr-TR" dirty="0" smtClean="0"/>
              <a:t>Oynar (</a:t>
            </a:r>
            <a:r>
              <a:rPr lang="tr-TR" dirty="0" err="1" smtClean="0"/>
              <a:t>OynarID</a:t>
            </a:r>
            <a:r>
              <a:rPr lang="tr-TR" dirty="0" smtClean="0"/>
              <a:t>, F_ID, S_ID, Tarih, Saat)</a:t>
            </a:r>
            <a:endParaRPr lang="tr-TR" dirty="0"/>
          </a:p>
        </p:txBody>
      </p:sp>
      <p:sp>
        <p:nvSpPr>
          <p:cNvPr id="4" name="3 Dikdörtgen"/>
          <p:cNvSpPr/>
          <p:nvPr/>
        </p:nvSpPr>
        <p:spPr>
          <a:xfrm>
            <a:off x="1428728" y="2071678"/>
            <a:ext cx="150019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FİLM</a:t>
            </a:r>
            <a:endParaRPr lang="tr-TR" dirty="0"/>
          </a:p>
        </p:txBody>
      </p:sp>
      <p:sp>
        <p:nvSpPr>
          <p:cNvPr id="5" name="4 Dikdörtgen"/>
          <p:cNvSpPr/>
          <p:nvPr/>
        </p:nvSpPr>
        <p:spPr>
          <a:xfrm>
            <a:off x="6643702" y="2214554"/>
            <a:ext cx="150019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SİNEMA</a:t>
            </a:r>
            <a:endParaRPr lang="tr-TR" dirty="0"/>
          </a:p>
        </p:txBody>
      </p:sp>
      <p:sp>
        <p:nvSpPr>
          <p:cNvPr id="6" name="5 Akış Çizelgesi: Karar"/>
          <p:cNvSpPr/>
          <p:nvPr/>
        </p:nvSpPr>
        <p:spPr>
          <a:xfrm>
            <a:off x="3786182" y="2214554"/>
            <a:ext cx="2000264" cy="107157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OYNAR</a:t>
            </a:r>
            <a:endParaRPr lang="tr-TR" dirty="0"/>
          </a:p>
        </p:txBody>
      </p:sp>
      <p:sp>
        <p:nvSpPr>
          <p:cNvPr id="7" name="6 Oval"/>
          <p:cNvSpPr/>
          <p:nvPr/>
        </p:nvSpPr>
        <p:spPr>
          <a:xfrm>
            <a:off x="642910" y="3429000"/>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Y_Tar</a:t>
            </a:r>
            <a:endParaRPr lang="tr-TR" dirty="0"/>
          </a:p>
        </p:txBody>
      </p:sp>
      <p:sp>
        <p:nvSpPr>
          <p:cNvPr id="8" name="7 Oval"/>
          <p:cNvSpPr/>
          <p:nvPr/>
        </p:nvSpPr>
        <p:spPr>
          <a:xfrm>
            <a:off x="1928794" y="3429000"/>
            <a:ext cx="1714512"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Yönetmen</a:t>
            </a:r>
            <a:endParaRPr lang="tr-TR" dirty="0"/>
          </a:p>
        </p:txBody>
      </p:sp>
      <p:sp>
        <p:nvSpPr>
          <p:cNvPr id="9" name="8 Oval"/>
          <p:cNvSpPr/>
          <p:nvPr/>
        </p:nvSpPr>
        <p:spPr>
          <a:xfrm>
            <a:off x="4071934" y="371475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Saat</a:t>
            </a:r>
            <a:endParaRPr lang="tr-TR" dirty="0"/>
          </a:p>
        </p:txBody>
      </p:sp>
      <p:sp>
        <p:nvSpPr>
          <p:cNvPr id="10" name="9 Oval"/>
          <p:cNvSpPr/>
          <p:nvPr/>
        </p:nvSpPr>
        <p:spPr>
          <a:xfrm>
            <a:off x="4214810" y="1357298"/>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Tarih</a:t>
            </a:r>
            <a:endParaRPr lang="tr-TR" dirty="0"/>
          </a:p>
        </p:txBody>
      </p:sp>
      <p:sp>
        <p:nvSpPr>
          <p:cNvPr id="11" name="10 Oval"/>
          <p:cNvSpPr/>
          <p:nvPr/>
        </p:nvSpPr>
        <p:spPr>
          <a:xfrm>
            <a:off x="6072198" y="3500438"/>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Adres</a:t>
            </a:r>
            <a:endParaRPr lang="tr-TR" dirty="0"/>
          </a:p>
        </p:txBody>
      </p:sp>
      <p:sp>
        <p:nvSpPr>
          <p:cNvPr id="12" name="11 Oval"/>
          <p:cNvSpPr/>
          <p:nvPr/>
        </p:nvSpPr>
        <p:spPr>
          <a:xfrm>
            <a:off x="6143636" y="121442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S_ID</a:t>
            </a:r>
            <a:endParaRPr lang="tr-TR" dirty="0"/>
          </a:p>
        </p:txBody>
      </p:sp>
      <p:sp>
        <p:nvSpPr>
          <p:cNvPr id="16" name="15 Oval"/>
          <p:cNvSpPr/>
          <p:nvPr/>
        </p:nvSpPr>
        <p:spPr>
          <a:xfrm>
            <a:off x="7643834" y="121442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S_Adi</a:t>
            </a:r>
            <a:endParaRPr lang="tr-TR" dirty="0"/>
          </a:p>
        </p:txBody>
      </p:sp>
      <p:sp>
        <p:nvSpPr>
          <p:cNvPr id="17" name="16 Oval"/>
          <p:cNvSpPr/>
          <p:nvPr/>
        </p:nvSpPr>
        <p:spPr>
          <a:xfrm>
            <a:off x="7572396" y="3571876"/>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Tel</a:t>
            </a:r>
            <a:endParaRPr lang="tr-TR" dirty="0"/>
          </a:p>
        </p:txBody>
      </p:sp>
      <p:sp>
        <p:nvSpPr>
          <p:cNvPr id="18" name="17 Oval"/>
          <p:cNvSpPr/>
          <p:nvPr/>
        </p:nvSpPr>
        <p:spPr>
          <a:xfrm>
            <a:off x="2357422" y="1214422"/>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F_Adi</a:t>
            </a:r>
            <a:endParaRPr lang="tr-TR" dirty="0"/>
          </a:p>
        </p:txBody>
      </p:sp>
      <p:sp>
        <p:nvSpPr>
          <p:cNvPr id="19" name="18 Oval"/>
          <p:cNvSpPr/>
          <p:nvPr/>
        </p:nvSpPr>
        <p:spPr>
          <a:xfrm>
            <a:off x="642910" y="1071546"/>
            <a:ext cx="128588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F_ID</a:t>
            </a:r>
            <a:endParaRPr lang="tr-TR" dirty="0"/>
          </a:p>
        </p:txBody>
      </p:sp>
      <p:cxnSp>
        <p:nvCxnSpPr>
          <p:cNvPr id="22" name="21 Düz Bağlayıcı"/>
          <p:cNvCxnSpPr>
            <a:stCxn id="19" idx="6"/>
            <a:endCxn id="4" idx="0"/>
          </p:cNvCxnSpPr>
          <p:nvPr/>
        </p:nvCxnSpPr>
        <p:spPr>
          <a:xfrm>
            <a:off x="1928794" y="1321579"/>
            <a:ext cx="250033" cy="750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Düz Bağlayıcı"/>
          <p:cNvCxnSpPr>
            <a:stCxn id="18" idx="3"/>
            <a:endCxn id="4" idx="0"/>
          </p:cNvCxnSpPr>
          <p:nvPr/>
        </p:nvCxnSpPr>
        <p:spPr>
          <a:xfrm rot="5400000">
            <a:off x="2147070" y="1673012"/>
            <a:ext cx="430423" cy="3669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Düz Bağlayıcı"/>
          <p:cNvCxnSpPr>
            <a:stCxn id="7" idx="0"/>
            <a:endCxn id="4" idx="2"/>
          </p:cNvCxnSpPr>
          <p:nvPr/>
        </p:nvCxnSpPr>
        <p:spPr>
          <a:xfrm rot="5400000" flipH="1" flipV="1">
            <a:off x="1553744" y="2803918"/>
            <a:ext cx="357190" cy="892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Düz Bağlayıcı"/>
          <p:cNvCxnSpPr>
            <a:stCxn id="8" idx="0"/>
            <a:endCxn id="4" idx="2"/>
          </p:cNvCxnSpPr>
          <p:nvPr/>
        </p:nvCxnSpPr>
        <p:spPr>
          <a:xfrm rot="16200000" flipV="1">
            <a:off x="2303844" y="2946793"/>
            <a:ext cx="357190" cy="60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Düz Bağlayıcı"/>
          <p:cNvCxnSpPr>
            <a:stCxn id="6" idx="0"/>
            <a:endCxn id="10" idx="4"/>
          </p:cNvCxnSpPr>
          <p:nvPr/>
        </p:nvCxnSpPr>
        <p:spPr>
          <a:xfrm rot="5400000" flipH="1" flipV="1">
            <a:off x="4643438" y="2000240"/>
            <a:ext cx="35719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35 Düz Bağlayıcı"/>
          <p:cNvCxnSpPr>
            <a:stCxn id="9" idx="0"/>
          </p:cNvCxnSpPr>
          <p:nvPr/>
        </p:nvCxnSpPr>
        <p:spPr>
          <a:xfrm rot="5400000" flipH="1" flipV="1">
            <a:off x="4393405" y="3393281"/>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Düz Bağlayıcı"/>
          <p:cNvCxnSpPr>
            <a:stCxn id="5" idx="0"/>
            <a:endCxn id="12" idx="4"/>
          </p:cNvCxnSpPr>
          <p:nvPr/>
        </p:nvCxnSpPr>
        <p:spPr>
          <a:xfrm rot="16200000" flipV="1">
            <a:off x="6840157" y="1660909"/>
            <a:ext cx="500066" cy="60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41 Düz Bağlayıcı"/>
          <p:cNvCxnSpPr>
            <a:endCxn id="16" idx="4"/>
          </p:cNvCxnSpPr>
          <p:nvPr/>
        </p:nvCxnSpPr>
        <p:spPr>
          <a:xfrm rot="5400000" flipH="1" flipV="1">
            <a:off x="7750991" y="1750207"/>
            <a:ext cx="571504"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43 Düz Bağlayıcı"/>
          <p:cNvCxnSpPr>
            <a:stCxn id="5" idx="2"/>
            <a:endCxn id="11" idx="0"/>
          </p:cNvCxnSpPr>
          <p:nvPr/>
        </p:nvCxnSpPr>
        <p:spPr>
          <a:xfrm rot="5400000">
            <a:off x="6875876" y="2982513"/>
            <a:ext cx="357190" cy="678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Düz Bağlayıcı"/>
          <p:cNvCxnSpPr>
            <a:endCxn id="17" idx="0"/>
          </p:cNvCxnSpPr>
          <p:nvPr/>
        </p:nvCxnSpPr>
        <p:spPr>
          <a:xfrm rot="16200000" flipH="1">
            <a:off x="7572396" y="2928934"/>
            <a:ext cx="642942"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52 Düz Bağlayıcı"/>
          <p:cNvCxnSpPr>
            <a:stCxn id="6" idx="1"/>
            <a:endCxn id="4" idx="3"/>
          </p:cNvCxnSpPr>
          <p:nvPr/>
        </p:nvCxnSpPr>
        <p:spPr>
          <a:xfrm rot="10800000">
            <a:off x="2928926" y="2571745"/>
            <a:ext cx="857256"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55 Düz Bağlayıcı"/>
          <p:cNvCxnSpPr>
            <a:stCxn id="6" idx="3"/>
          </p:cNvCxnSpPr>
          <p:nvPr/>
        </p:nvCxnSpPr>
        <p:spPr>
          <a:xfrm>
            <a:off x="5786446" y="2750339"/>
            <a:ext cx="785818" cy="107157"/>
          </a:xfrm>
          <a:prstGeom prst="line">
            <a:avLst/>
          </a:prstGeom>
        </p:spPr>
        <p:style>
          <a:lnRef idx="1">
            <a:schemeClr val="accent1"/>
          </a:lnRef>
          <a:fillRef idx="0">
            <a:schemeClr val="accent1"/>
          </a:fillRef>
          <a:effectRef idx="0">
            <a:schemeClr val="accent1"/>
          </a:effectRef>
          <a:fontRef idx="minor">
            <a:schemeClr val="tx1"/>
          </a:fontRef>
        </p:style>
      </p:cxnSp>
      <p:sp>
        <p:nvSpPr>
          <p:cNvPr id="58" name="57 Metin kutusu"/>
          <p:cNvSpPr txBox="1"/>
          <p:nvPr/>
        </p:nvSpPr>
        <p:spPr>
          <a:xfrm>
            <a:off x="3357554" y="2857496"/>
            <a:ext cx="319318" cy="369332"/>
          </a:xfrm>
          <a:prstGeom prst="rect">
            <a:avLst/>
          </a:prstGeom>
          <a:noFill/>
        </p:spPr>
        <p:txBody>
          <a:bodyPr wrap="none" rtlCol="0">
            <a:spAutoFit/>
          </a:bodyPr>
          <a:lstStyle/>
          <a:p>
            <a:r>
              <a:rPr lang="tr-TR" dirty="0" smtClean="0"/>
              <a:t>n</a:t>
            </a:r>
            <a:endParaRPr lang="tr-TR" dirty="0"/>
          </a:p>
        </p:txBody>
      </p:sp>
      <p:sp>
        <p:nvSpPr>
          <p:cNvPr id="59" name="58 Metin kutusu"/>
          <p:cNvSpPr txBox="1"/>
          <p:nvPr/>
        </p:nvSpPr>
        <p:spPr>
          <a:xfrm>
            <a:off x="5929322" y="2928934"/>
            <a:ext cx="385042" cy="369332"/>
          </a:xfrm>
          <a:prstGeom prst="rect">
            <a:avLst/>
          </a:prstGeom>
          <a:noFill/>
        </p:spPr>
        <p:txBody>
          <a:bodyPr wrap="none" rtlCol="0">
            <a:spAutoFit/>
          </a:bodyPr>
          <a:lstStyle/>
          <a:p>
            <a:r>
              <a:rPr lang="tr-TR" dirty="0" smtClean="0"/>
              <a:t>m</a:t>
            </a:r>
            <a:endParaRPr lang="tr-TR" dirty="0"/>
          </a:p>
        </p:txBody>
      </p:sp>
      <p:sp>
        <p:nvSpPr>
          <p:cNvPr id="60" name="59 Metin kutusu"/>
          <p:cNvSpPr txBox="1"/>
          <p:nvPr/>
        </p:nvSpPr>
        <p:spPr>
          <a:xfrm>
            <a:off x="5072066" y="1285860"/>
            <a:ext cx="537904" cy="369332"/>
          </a:xfrm>
          <a:prstGeom prst="rect">
            <a:avLst/>
          </a:prstGeom>
          <a:noFill/>
        </p:spPr>
        <p:txBody>
          <a:bodyPr wrap="none" rtlCol="0">
            <a:spAutoFit/>
          </a:bodyPr>
          <a:lstStyle/>
          <a:p>
            <a:r>
              <a:rPr lang="tr-TR" dirty="0" smtClean="0">
                <a:solidFill>
                  <a:srgbClr val="FF0000"/>
                </a:solidFill>
              </a:rPr>
              <a:t>T.N</a:t>
            </a:r>
            <a:endParaRPr lang="tr-TR" dirty="0">
              <a:solidFill>
                <a:srgbClr val="FF0000"/>
              </a:solidFill>
            </a:endParaRPr>
          </a:p>
        </p:txBody>
      </p:sp>
      <p:sp>
        <p:nvSpPr>
          <p:cNvPr id="61" name="60 Metin kutusu"/>
          <p:cNvSpPr txBox="1"/>
          <p:nvPr/>
        </p:nvSpPr>
        <p:spPr>
          <a:xfrm>
            <a:off x="4929190" y="3786190"/>
            <a:ext cx="537904" cy="369332"/>
          </a:xfrm>
          <a:prstGeom prst="rect">
            <a:avLst/>
          </a:prstGeom>
          <a:noFill/>
        </p:spPr>
        <p:txBody>
          <a:bodyPr wrap="none" rtlCol="0">
            <a:spAutoFit/>
          </a:bodyPr>
          <a:lstStyle/>
          <a:p>
            <a:r>
              <a:rPr lang="tr-TR" dirty="0" smtClean="0">
                <a:solidFill>
                  <a:srgbClr val="FF0000"/>
                </a:solidFill>
              </a:rPr>
              <a:t>T.N</a:t>
            </a:r>
            <a:endParaRPr lang="tr-TR"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Font typeface="Wingdings" pitchFamily="2" charset="2"/>
              <a:buChar char="Ø"/>
            </a:pPr>
            <a:r>
              <a:rPr lang="tr-TR" dirty="0" smtClean="0"/>
              <a:t>Bir sanal alışveriş sitesi için geliştirilen veri tabanında ürünler, kategoriler, tedarikçi firmalar, müşteriler ve siparişler varlık kümelerini, bu kümeler arasındaki ilişki kümelerini (ilişki türlerini de belirterek) ve size göre bu kümelerin sahip olması gerekli nitelikleri de gösterecek şekilde varlık-ilişki modeli çizelgesini oluşturunuz ve bu modeli tablolara dönüştürünüz.</a:t>
            </a:r>
          </a:p>
          <a:p>
            <a:endParaRPr lang="tr-TR" dirty="0"/>
          </a:p>
        </p:txBody>
      </p:sp>
      <p:sp>
        <p:nvSpPr>
          <p:cNvPr id="3" name="2 Başlık"/>
          <p:cNvSpPr>
            <a:spLocks noGrp="1"/>
          </p:cNvSpPr>
          <p:nvPr>
            <p:ph type="title"/>
          </p:nvPr>
        </p:nvSpPr>
        <p:spPr/>
        <p:txBody>
          <a:bodyPr/>
          <a:lstStyle/>
          <a:p>
            <a:r>
              <a:rPr lang="tr-TR" dirty="0" smtClean="0"/>
              <a:t>Örnek Soru</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738834"/>
          </a:xfrm>
        </p:spPr>
        <p:txBody>
          <a:bodyPr/>
          <a:lstStyle/>
          <a:p>
            <a:pPr>
              <a:buFont typeface="Wingdings" pitchFamily="2" charset="2"/>
              <a:buChar char="Ø"/>
            </a:pPr>
            <a:r>
              <a:rPr lang="tr-TR" sz="3200" dirty="0" smtClean="0"/>
              <a:t>Her bir sütunun barındırdığı veriye göre tipi belirlenir.</a:t>
            </a:r>
          </a:p>
          <a:p>
            <a:pPr>
              <a:buFont typeface="Wingdings" pitchFamily="2" charset="2"/>
              <a:buChar char="Ø"/>
            </a:pPr>
            <a:r>
              <a:rPr lang="tr-TR" sz="3200" b="1" u="sng" dirty="0" smtClean="0"/>
              <a:t>Satır</a:t>
            </a:r>
            <a:r>
              <a:rPr lang="tr-TR" sz="3200" dirty="0" smtClean="0"/>
              <a:t> ise her bir öğrencinin tüm bilgileridir. </a:t>
            </a:r>
          </a:p>
          <a:p>
            <a:pPr>
              <a:buFont typeface="Wingdings" pitchFamily="2" charset="2"/>
              <a:buChar char="Ø"/>
            </a:pPr>
            <a:r>
              <a:rPr lang="tr-TR" sz="3200" dirty="0" smtClean="0"/>
              <a:t>Sütun yerine alan ve satır yerine kayıt kelimeleri de kullanılabilir.</a:t>
            </a:r>
          </a:p>
          <a:p>
            <a:pPr>
              <a:buFont typeface="Wingdings" pitchFamily="2" charset="2"/>
              <a:buChar char="Ø"/>
            </a:pPr>
            <a:r>
              <a:rPr lang="tr-TR" sz="3200" dirty="0" smtClean="0"/>
              <a:t>Yeni kayıtlar arttıkça satır sayısı artar.</a:t>
            </a:r>
          </a:p>
          <a:p>
            <a:pPr>
              <a:buFont typeface="Courier New" pitchFamily="49" charset="0"/>
              <a:buChar char="o"/>
            </a:pPr>
            <a:endParaRPr lang="tr-TR" dirty="0" smtClean="0"/>
          </a:p>
          <a:p>
            <a:pPr>
              <a:buFont typeface="Courier New" pitchFamily="49" charset="0"/>
              <a:buChar char="o"/>
            </a:pP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a:xfrm>
            <a:off x="457200" y="274638"/>
            <a:ext cx="8229600" cy="796908"/>
          </a:xfrm>
        </p:spPr>
        <p:txBody>
          <a:bodyPr/>
          <a:lstStyle/>
          <a:p>
            <a:pPr eaLnBrk="1" hangingPunct="1"/>
            <a:r>
              <a:rPr lang="tr-TR" dirty="0" smtClean="0"/>
              <a:t>Sorunun Cevabı</a:t>
            </a:r>
          </a:p>
        </p:txBody>
      </p:sp>
      <p:sp>
        <p:nvSpPr>
          <p:cNvPr id="31747" name="Rectangle 4"/>
          <p:cNvSpPr>
            <a:spLocks noChangeArrowheads="1"/>
          </p:cNvSpPr>
          <p:nvPr/>
        </p:nvSpPr>
        <p:spPr bwMode="auto">
          <a:xfrm>
            <a:off x="1865313" y="2143125"/>
            <a:ext cx="1225550" cy="431800"/>
          </a:xfrm>
          <a:prstGeom prst="rect">
            <a:avLst/>
          </a:prstGeom>
          <a:noFill/>
          <a:ln w="25400">
            <a:solidFill>
              <a:schemeClr val="tx1"/>
            </a:solidFill>
            <a:miter lim="800000"/>
            <a:headEnd/>
            <a:tailEnd/>
          </a:ln>
        </p:spPr>
        <p:txBody>
          <a:bodyPr wrap="none" anchor="ctr"/>
          <a:lstStyle/>
          <a:p>
            <a:pPr algn="ctr"/>
            <a:r>
              <a:rPr lang="tr-TR">
                <a:solidFill>
                  <a:srgbClr val="FF0000"/>
                </a:solidFill>
              </a:rPr>
              <a:t>ÜRÜN</a:t>
            </a:r>
          </a:p>
        </p:txBody>
      </p:sp>
      <p:sp>
        <p:nvSpPr>
          <p:cNvPr id="31748" name="Oval 5"/>
          <p:cNvSpPr>
            <a:spLocks noChangeArrowheads="1"/>
          </p:cNvSpPr>
          <p:nvPr/>
        </p:nvSpPr>
        <p:spPr bwMode="auto">
          <a:xfrm>
            <a:off x="573088" y="1501775"/>
            <a:ext cx="1079500" cy="431800"/>
          </a:xfrm>
          <a:prstGeom prst="ellipse">
            <a:avLst/>
          </a:prstGeom>
          <a:noFill/>
          <a:ln w="25400">
            <a:solidFill>
              <a:schemeClr val="tx1"/>
            </a:solidFill>
            <a:round/>
            <a:headEnd/>
            <a:tailEnd/>
          </a:ln>
        </p:spPr>
        <p:txBody>
          <a:bodyPr wrap="none" anchor="ctr"/>
          <a:lstStyle/>
          <a:p>
            <a:pPr algn="ctr"/>
            <a:r>
              <a:rPr lang="tr-TR" sz="1200" dirty="0"/>
              <a:t>Satış</a:t>
            </a:r>
          </a:p>
          <a:p>
            <a:pPr algn="ctr"/>
            <a:r>
              <a:rPr lang="tr-TR" sz="1200" dirty="0"/>
              <a:t>Fiyat</a:t>
            </a:r>
            <a:endParaRPr lang="tr-TR" sz="1200" u="sng" dirty="0"/>
          </a:p>
        </p:txBody>
      </p:sp>
      <p:sp>
        <p:nvSpPr>
          <p:cNvPr id="31749" name="Line 6"/>
          <p:cNvSpPr>
            <a:spLocks noChangeShapeType="1"/>
          </p:cNvSpPr>
          <p:nvPr/>
        </p:nvSpPr>
        <p:spPr bwMode="auto">
          <a:xfrm>
            <a:off x="1508125" y="1860550"/>
            <a:ext cx="358775" cy="288925"/>
          </a:xfrm>
          <a:prstGeom prst="line">
            <a:avLst/>
          </a:prstGeom>
          <a:noFill/>
          <a:ln w="25400">
            <a:solidFill>
              <a:schemeClr val="tx1"/>
            </a:solidFill>
            <a:round/>
            <a:headEnd/>
            <a:tailEnd/>
          </a:ln>
        </p:spPr>
        <p:txBody>
          <a:bodyPr/>
          <a:lstStyle/>
          <a:p>
            <a:endParaRPr lang="tr-TR"/>
          </a:p>
        </p:txBody>
      </p:sp>
      <p:sp>
        <p:nvSpPr>
          <p:cNvPr id="31750" name="Line 7"/>
          <p:cNvSpPr>
            <a:spLocks noChangeShapeType="1"/>
          </p:cNvSpPr>
          <p:nvPr/>
        </p:nvSpPr>
        <p:spPr bwMode="auto">
          <a:xfrm flipH="1">
            <a:off x="1436688" y="2363788"/>
            <a:ext cx="430212" cy="1587"/>
          </a:xfrm>
          <a:prstGeom prst="line">
            <a:avLst/>
          </a:prstGeom>
          <a:noFill/>
          <a:ln w="25400">
            <a:solidFill>
              <a:schemeClr val="tx1"/>
            </a:solidFill>
            <a:round/>
            <a:headEnd/>
            <a:tailEnd/>
          </a:ln>
        </p:spPr>
        <p:txBody>
          <a:bodyPr/>
          <a:lstStyle/>
          <a:p>
            <a:endParaRPr lang="tr-TR"/>
          </a:p>
        </p:txBody>
      </p:sp>
      <p:sp>
        <p:nvSpPr>
          <p:cNvPr id="31751" name="Line 8"/>
          <p:cNvSpPr>
            <a:spLocks noChangeShapeType="1"/>
          </p:cNvSpPr>
          <p:nvPr/>
        </p:nvSpPr>
        <p:spPr bwMode="auto">
          <a:xfrm>
            <a:off x="2490788" y="1789113"/>
            <a:ext cx="0" cy="360362"/>
          </a:xfrm>
          <a:prstGeom prst="line">
            <a:avLst/>
          </a:prstGeom>
          <a:noFill/>
          <a:ln w="25400">
            <a:solidFill>
              <a:schemeClr val="tx1"/>
            </a:solidFill>
            <a:round/>
            <a:headEnd/>
            <a:tailEnd/>
          </a:ln>
        </p:spPr>
        <p:txBody>
          <a:bodyPr/>
          <a:lstStyle/>
          <a:p>
            <a:endParaRPr lang="tr-TR"/>
          </a:p>
        </p:txBody>
      </p:sp>
      <p:sp>
        <p:nvSpPr>
          <p:cNvPr id="31752" name="Oval 9"/>
          <p:cNvSpPr>
            <a:spLocks noChangeArrowheads="1"/>
          </p:cNvSpPr>
          <p:nvPr/>
        </p:nvSpPr>
        <p:spPr bwMode="auto">
          <a:xfrm>
            <a:off x="1939925" y="1357313"/>
            <a:ext cx="1079500" cy="431800"/>
          </a:xfrm>
          <a:prstGeom prst="ellipse">
            <a:avLst/>
          </a:prstGeom>
          <a:noFill/>
          <a:ln w="25400">
            <a:solidFill>
              <a:schemeClr val="tx1"/>
            </a:solidFill>
            <a:round/>
            <a:headEnd/>
            <a:tailEnd/>
          </a:ln>
        </p:spPr>
        <p:txBody>
          <a:bodyPr wrap="none" anchor="ctr"/>
          <a:lstStyle/>
          <a:p>
            <a:pPr algn="ctr"/>
            <a:r>
              <a:rPr lang="tr-TR" sz="1200" dirty="0"/>
              <a:t>Alış</a:t>
            </a:r>
          </a:p>
          <a:p>
            <a:pPr algn="ctr"/>
            <a:r>
              <a:rPr lang="tr-TR" sz="1200" dirty="0"/>
              <a:t>Fiyat</a:t>
            </a:r>
            <a:endParaRPr lang="tr-TR" sz="1200" u="sng" dirty="0"/>
          </a:p>
        </p:txBody>
      </p:sp>
      <p:sp>
        <p:nvSpPr>
          <p:cNvPr id="31753" name="Oval 11"/>
          <p:cNvSpPr>
            <a:spLocks noChangeArrowheads="1"/>
          </p:cNvSpPr>
          <p:nvPr/>
        </p:nvSpPr>
        <p:spPr bwMode="auto">
          <a:xfrm>
            <a:off x="357188" y="2147888"/>
            <a:ext cx="1079500" cy="431800"/>
          </a:xfrm>
          <a:prstGeom prst="ellipse">
            <a:avLst/>
          </a:prstGeom>
          <a:noFill/>
          <a:ln w="25400">
            <a:solidFill>
              <a:schemeClr val="tx1"/>
            </a:solidFill>
            <a:round/>
            <a:headEnd/>
            <a:tailEnd/>
          </a:ln>
        </p:spPr>
        <p:txBody>
          <a:bodyPr wrap="none" anchor="ctr"/>
          <a:lstStyle/>
          <a:p>
            <a:pPr algn="ctr"/>
            <a:r>
              <a:rPr lang="tr-TR" sz="1200" u="sng"/>
              <a:t>Ürün ID</a:t>
            </a:r>
          </a:p>
        </p:txBody>
      </p:sp>
      <p:sp>
        <p:nvSpPr>
          <p:cNvPr id="30730" name="Rectangle 15"/>
          <p:cNvSpPr>
            <a:spLocks noChangeArrowheads="1"/>
          </p:cNvSpPr>
          <p:nvPr/>
        </p:nvSpPr>
        <p:spPr bwMode="auto">
          <a:xfrm>
            <a:off x="6000750" y="2147888"/>
            <a:ext cx="1428750" cy="431800"/>
          </a:xfrm>
          <a:prstGeom prst="rect">
            <a:avLst/>
          </a:prstGeom>
          <a:noFill/>
          <a:ln w="25400">
            <a:solidFill>
              <a:schemeClr val="tx1"/>
            </a:solidFill>
            <a:miter lim="800000"/>
            <a:headEnd/>
            <a:tailEnd/>
          </a:ln>
        </p:spPr>
        <p:txBody>
          <a:bodyPr wrap="none" anchor="ctr"/>
          <a:lstStyle/>
          <a:p>
            <a:pPr algn="ctr"/>
            <a:r>
              <a:rPr lang="tr-TR">
                <a:solidFill>
                  <a:srgbClr val="FF0000"/>
                </a:solidFill>
              </a:rPr>
              <a:t>KATEGORİ</a:t>
            </a:r>
          </a:p>
        </p:txBody>
      </p:sp>
      <p:sp>
        <p:nvSpPr>
          <p:cNvPr id="30731" name="Oval 16"/>
          <p:cNvSpPr>
            <a:spLocks noChangeArrowheads="1"/>
          </p:cNvSpPr>
          <p:nvPr/>
        </p:nvSpPr>
        <p:spPr bwMode="auto">
          <a:xfrm>
            <a:off x="7562850" y="2795588"/>
            <a:ext cx="1150938" cy="431800"/>
          </a:xfrm>
          <a:prstGeom prst="ellipse">
            <a:avLst/>
          </a:prstGeom>
          <a:noFill/>
          <a:ln w="25400">
            <a:solidFill>
              <a:schemeClr val="tx1"/>
            </a:solidFill>
            <a:round/>
            <a:headEnd/>
            <a:tailEnd/>
          </a:ln>
        </p:spPr>
        <p:txBody>
          <a:bodyPr wrap="none" anchor="ctr"/>
          <a:lstStyle/>
          <a:p>
            <a:pPr algn="ctr"/>
            <a:r>
              <a:rPr lang="tr-TR" sz="1200" u="sng" dirty="0"/>
              <a:t>Kategori ID</a:t>
            </a:r>
          </a:p>
        </p:txBody>
      </p:sp>
      <p:sp>
        <p:nvSpPr>
          <p:cNvPr id="30732" name="Line 17"/>
          <p:cNvSpPr>
            <a:spLocks noChangeShapeType="1"/>
          </p:cNvSpPr>
          <p:nvPr/>
        </p:nvSpPr>
        <p:spPr bwMode="auto">
          <a:xfrm>
            <a:off x="7418388" y="2579688"/>
            <a:ext cx="287337" cy="287337"/>
          </a:xfrm>
          <a:prstGeom prst="line">
            <a:avLst/>
          </a:prstGeom>
          <a:noFill/>
          <a:ln w="25400">
            <a:solidFill>
              <a:schemeClr val="tx1"/>
            </a:solidFill>
            <a:round/>
            <a:headEnd/>
            <a:tailEnd/>
          </a:ln>
        </p:spPr>
        <p:txBody>
          <a:bodyPr/>
          <a:lstStyle/>
          <a:p>
            <a:endParaRPr lang="tr-TR"/>
          </a:p>
        </p:txBody>
      </p:sp>
      <p:sp>
        <p:nvSpPr>
          <p:cNvPr id="30733" name="Oval 20"/>
          <p:cNvSpPr>
            <a:spLocks noChangeArrowheads="1"/>
          </p:cNvSpPr>
          <p:nvPr/>
        </p:nvSpPr>
        <p:spPr bwMode="auto">
          <a:xfrm>
            <a:off x="7850188" y="2147888"/>
            <a:ext cx="1079500" cy="431800"/>
          </a:xfrm>
          <a:prstGeom prst="ellipse">
            <a:avLst/>
          </a:prstGeom>
          <a:noFill/>
          <a:ln w="25400">
            <a:solidFill>
              <a:schemeClr val="tx1"/>
            </a:solidFill>
            <a:round/>
            <a:headEnd/>
            <a:tailEnd/>
          </a:ln>
        </p:spPr>
        <p:txBody>
          <a:bodyPr wrap="none" anchor="ctr"/>
          <a:lstStyle/>
          <a:p>
            <a:pPr algn="ctr"/>
            <a:r>
              <a:rPr lang="tr-TR" sz="1200" dirty="0"/>
              <a:t>Kategori Adı</a:t>
            </a:r>
            <a:endParaRPr lang="tr-TR" sz="1200" u="sng" dirty="0"/>
          </a:p>
        </p:txBody>
      </p:sp>
      <p:sp>
        <p:nvSpPr>
          <p:cNvPr id="30734" name="Line 21"/>
          <p:cNvSpPr>
            <a:spLocks noChangeShapeType="1"/>
          </p:cNvSpPr>
          <p:nvPr/>
        </p:nvSpPr>
        <p:spPr bwMode="auto">
          <a:xfrm flipH="1" flipV="1">
            <a:off x="7416800" y="2363788"/>
            <a:ext cx="433388" cy="0"/>
          </a:xfrm>
          <a:prstGeom prst="line">
            <a:avLst/>
          </a:prstGeom>
          <a:noFill/>
          <a:ln w="25400">
            <a:solidFill>
              <a:schemeClr val="tx1"/>
            </a:solidFill>
            <a:round/>
            <a:headEnd/>
            <a:tailEnd/>
          </a:ln>
        </p:spPr>
        <p:txBody>
          <a:bodyPr/>
          <a:lstStyle/>
          <a:p>
            <a:endParaRPr lang="tr-TR"/>
          </a:p>
        </p:txBody>
      </p:sp>
      <p:sp>
        <p:nvSpPr>
          <p:cNvPr id="30735" name="AutoShape 25"/>
          <p:cNvSpPr>
            <a:spLocks noChangeArrowheads="1"/>
          </p:cNvSpPr>
          <p:nvPr/>
        </p:nvSpPr>
        <p:spPr bwMode="auto">
          <a:xfrm>
            <a:off x="3786188" y="2000250"/>
            <a:ext cx="1657350" cy="720725"/>
          </a:xfrm>
          <a:prstGeom prst="diamond">
            <a:avLst/>
          </a:prstGeom>
          <a:noFill/>
          <a:ln w="25400">
            <a:solidFill>
              <a:schemeClr val="tx1"/>
            </a:solidFill>
            <a:miter lim="800000"/>
            <a:headEnd/>
            <a:tailEnd/>
          </a:ln>
        </p:spPr>
        <p:txBody>
          <a:bodyPr wrap="none" anchor="ctr"/>
          <a:lstStyle/>
          <a:p>
            <a:pPr algn="ctr"/>
            <a:r>
              <a:rPr lang="tr-TR" sz="1400">
                <a:solidFill>
                  <a:srgbClr val="0070C0"/>
                </a:solidFill>
              </a:rPr>
              <a:t>AİT OLDUĞU</a:t>
            </a:r>
          </a:p>
        </p:txBody>
      </p:sp>
      <p:sp>
        <p:nvSpPr>
          <p:cNvPr id="30736" name="Line 33"/>
          <p:cNvSpPr>
            <a:spLocks noChangeShapeType="1"/>
          </p:cNvSpPr>
          <p:nvPr/>
        </p:nvSpPr>
        <p:spPr bwMode="auto">
          <a:xfrm flipV="1">
            <a:off x="7418388" y="1858963"/>
            <a:ext cx="287337" cy="288925"/>
          </a:xfrm>
          <a:prstGeom prst="line">
            <a:avLst/>
          </a:prstGeom>
          <a:noFill/>
          <a:ln w="25400">
            <a:solidFill>
              <a:schemeClr val="tx1"/>
            </a:solidFill>
            <a:round/>
            <a:headEnd/>
            <a:tailEnd/>
          </a:ln>
        </p:spPr>
        <p:txBody>
          <a:bodyPr/>
          <a:lstStyle/>
          <a:p>
            <a:endParaRPr lang="tr-TR"/>
          </a:p>
        </p:txBody>
      </p:sp>
      <p:sp>
        <p:nvSpPr>
          <p:cNvPr id="30737" name="Oval 34"/>
          <p:cNvSpPr>
            <a:spLocks noChangeArrowheads="1"/>
          </p:cNvSpPr>
          <p:nvPr/>
        </p:nvSpPr>
        <p:spPr bwMode="auto">
          <a:xfrm>
            <a:off x="7561263" y="1500188"/>
            <a:ext cx="1150937" cy="431800"/>
          </a:xfrm>
          <a:prstGeom prst="ellipse">
            <a:avLst/>
          </a:prstGeom>
          <a:noFill/>
          <a:ln w="25400">
            <a:solidFill>
              <a:schemeClr val="tx1"/>
            </a:solidFill>
            <a:round/>
            <a:headEnd/>
            <a:tailEnd/>
          </a:ln>
        </p:spPr>
        <p:txBody>
          <a:bodyPr wrap="none" anchor="ctr"/>
          <a:lstStyle/>
          <a:p>
            <a:pPr algn="ctr"/>
            <a:r>
              <a:rPr lang="tr-TR" sz="1200" dirty="0"/>
              <a:t>KDV Oranı</a:t>
            </a:r>
            <a:endParaRPr lang="tr-TR" sz="1200" u="sng" dirty="0"/>
          </a:p>
        </p:txBody>
      </p:sp>
      <p:sp>
        <p:nvSpPr>
          <p:cNvPr id="31762" name="Oval 9"/>
          <p:cNvSpPr>
            <a:spLocks noChangeArrowheads="1"/>
          </p:cNvSpPr>
          <p:nvPr/>
        </p:nvSpPr>
        <p:spPr bwMode="auto">
          <a:xfrm>
            <a:off x="565150" y="2846388"/>
            <a:ext cx="1079500" cy="431800"/>
          </a:xfrm>
          <a:prstGeom prst="ellipse">
            <a:avLst/>
          </a:prstGeom>
          <a:noFill/>
          <a:ln w="25400">
            <a:solidFill>
              <a:schemeClr val="tx1"/>
            </a:solidFill>
            <a:round/>
            <a:headEnd/>
            <a:tailEnd/>
          </a:ln>
        </p:spPr>
        <p:txBody>
          <a:bodyPr wrap="none" anchor="ctr"/>
          <a:lstStyle/>
          <a:p>
            <a:pPr algn="ctr"/>
            <a:r>
              <a:rPr lang="tr-TR" sz="1200"/>
              <a:t>Ürün Adı</a:t>
            </a:r>
            <a:endParaRPr lang="tr-TR" sz="1200" u="sng"/>
          </a:p>
        </p:txBody>
      </p:sp>
      <p:sp>
        <p:nvSpPr>
          <p:cNvPr id="31763" name="Line 6"/>
          <p:cNvSpPr>
            <a:spLocks noChangeShapeType="1"/>
          </p:cNvSpPr>
          <p:nvPr/>
        </p:nvSpPr>
        <p:spPr bwMode="auto">
          <a:xfrm flipV="1">
            <a:off x="1389063" y="2587625"/>
            <a:ext cx="500062" cy="285750"/>
          </a:xfrm>
          <a:prstGeom prst="line">
            <a:avLst/>
          </a:prstGeom>
          <a:noFill/>
          <a:ln w="25400">
            <a:solidFill>
              <a:schemeClr val="tx1"/>
            </a:solidFill>
            <a:round/>
            <a:headEnd/>
            <a:tailEnd/>
          </a:ln>
        </p:spPr>
        <p:txBody>
          <a:bodyPr/>
          <a:lstStyle/>
          <a:p>
            <a:endParaRPr lang="tr-TR"/>
          </a:p>
        </p:txBody>
      </p:sp>
      <p:sp>
        <p:nvSpPr>
          <p:cNvPr id="30740" name="Rectangle 4"/>
          <p:cNvSpPr>
            <a:spLocks noChangeArrowheads="1"/>
          </p:cNvSpPr>
          <p:nvPr/>
        </p:nvSpPr>
        <p:spPr bwMode="auto">
          <a:xfrm>
            <a:off x="1857375" y="4432300"/>
            <a:ext cx="1225550" cy="431800"/>
          </a:xfrm>
          <a:prstGeom prst="rect">
            <a:avLst/>
          </a:prstGeom>
          <a:noFill/>
          <a:ln w="25400">
            <a:solidFill>
              <a:schemeClr val="tx1"/>
            </a:solidFill>
            <a:miter lim="800000"/>
            <a:headEnd/>
            <a:tailEnd/>
          </a:ln>
        </p:spPr>
        <p:txBody>
          <a:bodyPr wrap="none" anchor="ctr"/>
          <a:lstStyle/>
          <a:p>
            <a:pPr algn="ctr"/>
            <a:r>
              <a:rPr lang="tr-TR">
                <a:solidFill>
                  <a:srgbClr val="FF0000"/>
                </a:solidFill>
              </a:rPr>
              <a:t>FİRMA</a:t>
            </a:r>
          </a:p>
        </p:txBody>
      </p:sp>
      <p:sp>
        <p:nvSpPr>
          <p:cNvPr id="30741" name="Oval 5"/>
          <p:cNvSpPr>
            <a:spLocks noChangeArrowheads="1"/>
          </p:cNvSpPr>
          <p:nvPr/>
        </p:nvSpPr>
        <p:spPr bwMode="auto">
          <a:xfrm>
            <a:off x="565150" y="3786188"/>
            <a:ext cx="1079500" cy="431800"/>
          </a:xfrm>
          <a:prstGeom prst="ellipse">
            <a:avLst/>
          </a:prstGeom>
          <a:noFill/>
          <a:ln w="25400">
            <a:solidFill>
              <a:schemeClr val="tx1"/>
            </a:solidFill>
            <a:round/>
            <a:headEnd/>
            <a:tailEnd/>
          </a:ln>
        </p:spPr>
        <p:txBody>
          <a:bodyPr wrap="none" anchor="ctr"/>
          <a:lstStyle/>
          <a:p>
            <a:pPr algn="ctr"/>
            <a:r>
              <a:rPr lang="tr-TR" sz="1200"/>
              <a:t>Adres</a:t>
            </a:r>
            <a:endParaRPr lang="tr-TR" sz="1200" u="sng"/>
          </a:p>
        </p:txBody>
      </p:sp>
      <p:sp>
        <p:nvSpPr>
          <p:cNvPr id="30742" name="Line 6"/>
          <p:cNvSpPr>
            <a:spLocks noChangeShapeType="1"/>
          </p:cNvSpPr>
          <p:nvPr/>
        </p:nvSpPr>
        <p:spPr bwMode="auto">
          <a:xfrm>
            <a:off x="1500188" y="4144963"/>
            <a:ext cx="358775" cy="288925"/>
          </a:xfrm>
          <a:prstGeom prst="line">
            <a:avLst/>
          </a:prstGeom>
          <a:noFill/>
          <a:ln w="25400">
            <a:solidFill>
              <a:schemeClr val="tx1"/>
            </a:solidFill>
            <a:round/>
            <a:headEnd/>
            <a:tailEnd/>
          </a:ln>
        </p:spPr>
        <p:txBody>
          <a:bodyPr/>
          <a:lstStyle/>
          <a:p>
            <a:endParaRPr lang="tr-TR"/>
          </a:p>
        </p:txBody>
      </p:sp>
      <p:sp>
        <p:nvSpPr>
          <p:cNvPr id="30743" name="Line 7"/>
          <p:cNvSpPr>
            <a:spLocks noChangeShapeType="1"/>
          </p:cNvSpPr>
          <p:nvPr/>
        </p:nvSpPr>
        <p:spPr bwMode="auto">
          <a:xfrm flipH="1">
            <a:off x="1428750" y="4648200"/>
            <a:ext cx="430213" cy="1588"/>
          </a:xfrm>
          <a:prstGeom prst="line">
            <a:avLst/>
          </a:prstGeom>
          <a:noFill/>
          <a:ln w="25400">
            <a:solidFill>
              <a:schemeClr val="tx1"/>
            </a:solidFill>
            <a:round/>
            <a:headEnd/>
            <a:tailEnd/>
          </a:ln>
        </p:spPr>
        <p:txBody>
          <a:bodyPr/>
          <a:lstStyle/>
          <a:p>
            <a:endParaRPr lang="tr-TR"/>
          </a:p>
        </p:txBody>
      </p:sp>
      <p:sp>
        <p:nvSpPr>
          <p:cNvPr id="30744" name="Line 8"/>
          <p:cNvSpPr>
            <a:spLocks noChangeShapeType="1"/>
          </p:cNvSpPr>
          <p:nvPr/>
        </p:nvSpPr>
        <p:spPr bwMode="auto">
          <a:xfrm>
            <a:off x="2482850" y="3932238"/>
            <a:ext cx="0" cy="503237"/>
          </a:xfrm>
          <a:prstGeom prst="line">
            <a:avLst/>
          </a:prstGeom>
          <a:noFill/>
          <a:ln w="25400">
            <a:solidFill>
              <a:schemeClr val="tx1"/>
            </a:solidFill>
            <a:round/>
            <a:headEnd/>
            <a:tailEnd/>
          </a:ln>
        </p:spPr>
        <p:txBody>
          <a:bodyPr/>
          <a:lstStyle/>
          <a:p>
            <a:endParaRPr lang="tr-TR"/>
          </a:p>
        </p:txBody>
      </p:sp>
      <p:sp>
        <p:nvSpPr>
          <p:cNvPr id="30745" name="Oval 11"/>
          <p:cNvSpPr>
            <a:spLocks noChangeArrowheads="1"/>
          </p:cNvSpPr>
          <p:nvPr/>
        </p:nvSpPr>
        <p:spPr bwMode="auto">
          <a:xfrm>
            <a:off x="349250" y="4432300"/>
            <a:ext cx="1079500" cy="431800"/>
          </a:xfrm>
          <a:prstGeom prst="ellipse">
            <a:avLst/>
          </a:prstGeom>
          <a:noFill/>
          <a:ln w="25400">
            <a:solidFill>
              <a:schemeClr val="tx1"/>
            </a:solidFill>
            <a:round/>
            <a:headEnd/>
            <a:tailEnd/>
          </a:ln>
        </p:spPr>
        <p:txBody>
          <a:bodyPr wrap="none" anchor="ctr"/>
          <a:lstStyle/>
          <a:p>
            <a:pPr algn="ctr"/>
            <a:r>
              <a:rPr lang="tr-TR" sz="1200" u="sng"/>
              <a:t>Firma ID</a:t>
            </a:r>
          </a:p>
        </p:txBody>
      </p:sp>
      <p:sp>
        <p:nvSpPr>
          <p:cNvPr id="30746" name="Oval 9"/>
          <p:cNvSpPr>
            <a:spLocks noChangeArrowheads="1"/>
          </p:cNvSpPr>
          <p:nvPr/>
        </p:nvSpPr>
        <p:spPr bwMode="auto">
          <a:xfrm>
            <a:off x="557213" y="5130800"/>
            <a:ext cx="1079500" cy="431800"/>
          </a:xfrm>
          <a:prstGeom prst="ellipse">
            <a:avLst/>
          </a:prstGeom>
          <a:noFill/>
          <a:ln w="25400">
            <a:solidFill>
              <a:schemeClr val="tx1"/>
            </a:solidFill>
            <a:round/>
            <a:headEnd/>
            <a:tailEnd/>
          </a:ln>
        </p:spPr>
        <p:txBody>
          <a:bodyPr wrap="none" anchor="ctr"/>
          <a:lstStyle/>
          <a:p>
            <a:pPr algn="ctr"/>
            <a:r>
              <a:rPr lang="tr-TR" sz="1200"/>
              <a:t>Firma Adı</a:t>
            </a:r>
            <a:endParaRPr lang="tr-TR" sz="1200" u="sng"/>
          </a:p>
        </p:txBody>
      </p:sp>
      <p:sp>
        <p:nvSpPr>
          <p:cNvPr id="30747" name="Line 6"/>
          <p:cNvSpPr>
            <a:spLocks noChangeShapeType="1"/>
          </p:cNvSpPr>
          <p:nvPr/>
        </p:nvSpPr>
        <p:spPr bwMode="auto">
          <a:xfrm flipV="1">
            <a:off x="1381125" y="4872038"/>
            <a:ext cx="500063" cy="285750"/>
          </a:xfrm>
          <a:prstGeom prst="line">
            <a:avLst/>
          </a:prstGeom>
          <a:noFill/>
          <a:ln w="25400">
            <a:solidFill>
              <a:schemeClr val="tx1"/>
            </a:solidFill>
            <a:round/>
            <a:headEnd/>
            <a:tailEnd/>
          </a:ln>
        </p:spPr>
        <p:txBody>
          <a:bodyPr/>
          <a:lstStyle/>
          <a:p>
            <a:endParaRPr lang="tr-TR"/>
          </a:p>
        </p:txBody>
      </p:sp>
      <p:cxnSp>
        <p:nvCxnSpPr>
          <p:cNvPr id="46" name="45 Düz Bağlayıcı"/>
          <p:cNvCxnSpPr>
            <a:stCxn id="30735" idx="3"/>
            <a:endCxn id="30730" idx="1"/>
          </p:cNvCxnSpPr>
          <p:nvPr/>
        </p:nvCxnSpPr>
        <p:spPr>
          <a:xfrm>
            <a:off x="5443538" y="2360613"/>
            <a:ext cx="557212" cy="3175"/>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cxnSp>
        <p:nvCxnSpPr>
          <p:cNvPr id="50" name="49 Düz Bağlayıcı"/>
          <p:cNvCxnSpPr>
            <a:stCxn id="31747" idx="3"/>
            <a:endCxn id="30735" idx="1"/>
          </p:cNvCxnSpPr>
          <p:nvPr/>
        </p:nvCxnSpPr>
        <p:spPr>
          <a:xfrm>
            <a:off x="3090863" y="2359025"/>
            <a:ext cx="695325" cy="1588"/>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sp>
        <p:nvSpPr>
          <p:cNvPr id="30750" name="Line 8"/>
          <p:cNvSpPr>
            <a:spLocks noChangeShapeType="1"/>
          </p:cNvSpPr>
          <p:nvPr/>
        </p:nvSpPr>
        <p:spPr bwMode="auto">
          <a:xfrm>
            <a:off x="2500313" y="4860925"/>
            <a:ext cx="0" cy="360363"/>
          </a:xfrm>
          <a:prstGeom prst="line">
            <a:avLst/>
          </a:prstGeom>
          <a:noFill/>
          <a:ln w="25400">
            <a:solidFill>
              <a:schemeClr val="tx1"/>
            </a:solidFill>
            <a:round/>
            <a:headEnd/>
            <a:tailEnd/>
          </a:ln>
        </p:spPr>
        <p:txBody>
          <a:bodyPr/>
          <a:lstStyle/>
          <a:p>
            <a:endParaRPr lang="tr-TR"/>
          </a:p>
        </p:txBody>
      </p:sp>
      <p:sp>
        <p:nvSpPr>
          <p:cNvPr id="30751" name="Oval 9"/>
          <p:cNvSpPr>
            <a:spLocks noChangeArrowheads="1"/>
          </p:cNvSpPr>
          <p:nvPr/>
        </p:nvSpPr>
        <p:spPr bwMode="auto">
          <a:xfrm>
            <a:off x="1928813" y="5218113"/>
            <a:ext cx="1079500" cy="431800"/>
          </a:xfrm>
          <a:prstGeom prst="ellipse">
            <a:avLst/>
          </a:prstGeom>
          <a:noFill/>
          <a:ln w="25400">
            <a:solidFill>
              <a:schemeClr val="tx1"/>
            </a:solidFill>
            <a:round/>
            <a:headEnd/>
            <a:tailEnd/>
          </a:ln>
        </p:spPr>
        <p:txBody>
          <a:bodyPr wrap="none" anchor="ctr"/>
          <a:lstStyle/>
          <a:p>
            <a:pPr algn="ctr"/>
            <a:r>
              <a:rPr lang="tr-TR" sz="1200"/>
              <a:t>Telefon</a:t>
            </a:r>
            <a:endParaRPr lang="tr-TR" sz="1200" u="sng"/>
          </a:p>
        </p:txBody>
      </p:sp>
      <p:sp>
        <p:nvSpPr>
          <p:cNvPr id="30752" name="AutoShape 25"/>
          <p:cNvSpPr>
            <a:spLocks noChangeArrowheads="1"/>
          </p:cNvSpPr>
          <p:nvPr/>
        </p:nvSpPr>
        <p:spPr bwMode="auto">
          <a:xfrm>
            <a:off x="1700213" y="3071813"/>
            <a:ext cx="1571625" cy="863600"/>
          </a:xfrm>
          <a:prstGeom prst="diamond">
            <a:avLst/>
          </a:prstGeom>
          <a:noFill/>
          <a:ln w="25400">
            <a:solidFill>
              <a:schemeClr val="tx1"/>
            </a:solidFill>
            <a:miter lim="800000"/>
            <a:headEnd/>
            <a:tailEnd/>
          </a:ln>
        </p:spPr>
        <p:txBody>
          <a:bodyPr wrap="none" anchor="ctr"/>
          <a:lstStyle/>
          <a:p>
            <a:pPr algn="ctr"/>
            <a:r>
              <a:rPr lang="tr-TR" sz="1400">
                <a:solidFill>
                  <a:srgbClr val="0070C0"/>
                </a:solidFill>
              </a:rPr>
              <a:t>TEDARİK</a:t>
            </a:r>
          </a:p>
          <a:p>
            <a:pPr algn="ctr"/>
            <a:r>
              <a:rPr lang="tr-TR" sz="1400">
                <a:solidFill>
                  <a:srgbClr val="0070C0"/>
                </a:solidFill>
              </a:rPr>
              <a:t>EDEN</a:t>
            </a:r>
          </a:p>
        </p:txBody>
      </p:sp>
      <p:sp>
        <p:nvSpPr>
          <p:cNvPr id="30753" name="Line 8"/>
          <p:cNvSpPr>
            <a:spLocks noChangeShapeType="1"/>
          </p:cNvSpPr>
          <p:nvPr/>
        </p:nvSpPr>
        <p:spPr bwMode="auto">
          <a:xfrm>
            <a:off x="2500313" y="2571750"/>
            <a:ext cx="0" cy="503238"/>
          </a:xfrm>
          <a:prstGeom prst="line">
            <a:avLst/>
          </a:prstGeom>
          <a:noFill/>
          <a:ln w="25400">
            <a:solidFill>
              <a:schemeClr val="tx1"/>
            </a:solidFill>
            <a:round/>
            <a:headEnd/>
            <a:tailEnd/>
          </a:ln>
        </p:spPr>
        <p:txBody>
          <a:bodyPr/>
          <a:lstStyle/>
          <a:p>
            <a:endParaRPr lang="tr-TR"/>
          </a:p>
        </p:txBody>
      </p:sp>
      <p:sp>
        <p:nvSpPr>
          <p:cNvPr id="30754" name="Rectangle 4"/>
          <p:cNvSpPr>
            <a:spLocks noChangeArrowheads="1"/>
          </p:cNvSpPr>
          <p:nvPr/>
        </p:nvSpPr>
        <p:spPr bwMode="auto">
          <a:xfrm>
            <a:off x="4000500" y="4211638"/>
            <a:ext cx="1214438" cy="431800"/>
          </a:xfrm>
          <a:prstGeom prst="rect">
            <a:avLst/>
          </a:prstGeom>
          <a:noFill/>
          <a:ln w="25400">
            <a:solidFill>
              <a:schemeClr val="tx1"/>
            </a:solidFill>
            <a:miter lim="800000"/>
            <a:headEnd/>
            <a:tailEnd/>
          </a:ln>
        </p:spPr>
        <p:txBody>
          <a:bodyPr wrap="none" anchor="ctr"/>
          <a:lstStyle/>
          <a:p>
            <a:pPr algn="ctr"/>
            <a:r>
              <a:rPr lang="tr-TR">
                <a:solidFill>
                  <a:srgbClr val="FF0000"/>
                </a:solidFill>
              </a:rPr>
              <a:t>SİPARİŞ</a:t>
            </a:r>
          </a:p>
        </p:txBody>
      </p:sp>
      <p:sp>
        <p:nvSpPr>
          <p:cNvPr id="30755" name="Rectangle 15"/>
          <p:cNvSpPr>
            <a:spLocks noChangeArrowheads="1"/>
          </p:cNvSpPr>
          <p:nvPr/>
        </p:nvSpPr>
        <p:spPr bwMode="auto">
          <a:xfrm>
            <a:off x="6000750" y="5275263"/>
            <a:ext cx="1428750" cy="431800"/>
          </a:xfrm>
          <a:prstGeom prst="rect">
            <a:avLst/>
          </a:prstGeom>
          <a:noFill/>
          <a:ln w="25400">
            <a:solidFill>
              <a:schemeClr val="tx1"/>
            </a:solidFill>
            <a:miter lim="800000"/>
            <a:headEnd/>
            <a:tailEnd/>
          </a:ln>
        </p:spPr>
        <p:txBody>
          <a:bodyPr wrap="none" anchor="ctr"/>
          <a:lstStyle/>
          <a:p>
            <a:pPr algn="ctr"/>
            <a:r>
              <a:rPr lang="tr-TR">
                <a:solidFill>
                  <a:srgbClr val="FF0000"/>
                </a:solidFill>
              </a:rPr>
              <a:t>MÜŞTERİ</a:t>
            </a:r>
          </a:p>
        </p:txBody>
      </p:sp>
      <p:sp>
        <p:nvSpPr>
          <p:cNvPr id="30756" name="Oval 16"/>
          <p:cNvSpPr>
            <a:spLocks noChangeArrowheads="1"/>
          </p:cNvSpPr>
          <p:nvPr/>
        </p:nvSpPr>
        <p:spPr bwMode="auto">
          <a:xfrm>
            <a:off x="7562850" y="5922963"/>
            <a:ext cx="1150938" cy="431800"/>
          </a:xfrm>
          <a:prstGeom prst="ellipse">
            <a:avLst/>
          </a:prstGeom>
          <a:noFill/>
          <a:ln w="25400">
            <a:solidFill>
              <a:schemeClr val="tx1"/>
            </a:solidFill>
            <a:round/>
            <a:headEnd/>
            <a:tailEnd/>
          </a:ln>
        </p:spPr>
        <p:txBody>
          <a:bodyPr wrap="none" anchor="ctr"/>
          <a:lstStyle/>
          <a:p>
            <a:pPr algn="ctr"/>
            <a:r>
              <a:rPr lang="tr-TR" sz="1200" u="sng"/>
              <a:t>Müşteri ID</a:t>
            </a:r>
          </a:p>
        </p:txBody>
      </p:sp>
      <p:sp>
        <p:nvSpPr>
          <p:cNvPr id="30757" name="Line 17"/>
          <p:cNvSpPr>
            <a:spLocks noChangeShapeType="1"/>
          </p:cNvSpPr>
          <p:nvPr/>
        </p:nvSpPr>
        <p:spPr bwMode="auto">
          <a:xfrm>
            <a:off x="7418388" y="5707063"/>
            <a:ext cx="287337" cy="287337"/>
          </a:xfrm>
          <a:prstGeom prst="line">
            <a:avLst/>
          </a:prstGeom>
          <a:noFill/>
          <a:ln w="25400">
            <a:solidFill>
              <a:schemeClr val="tx1"/>
            </a:solidFill>
            <a:round/>
            <a:headEnd/>
            <a:tailEnd/>
          </a:ln>
        </p:spPr>
        <p:txBody>
          <a:bodyPr/>
          <a:lstStyle/>
          <a:p>
            <a:endParaRPr lang="tr-TR"/>
          </a:p>
        </p:txBody>
      </p:sp>
      <p:sp>
        <p:nvSpPr>
          <p:cNvPr id="30758" name="Oval 20"/>
          <p:cNvSpPr>
            <a:spLocks noChangeArrowheads="1"/>
          </p:cNvSpPr>
          <p:nvPr/>
        </p:nvSpPr>
        <p:spPr bwMode="auto">
          <a:xfrm>
            <a:off x="7850188" y="5275263"/>
            <a:ext cx="1079500" cy="431800"/>
          </a:xfrm>
          <a:prstGeom prst="ellipse">
            <a:avLst/>
          </a:prstGeom>
          <a:noFill/>
          <a:ln w="25400">
            <a:solidFill>
              <a:schemeClr val="tx1"/>
            </a:solidFill>
            <a:round/>
            <a:headEnd/>
            <a:tailEnd/>
          </a:ln>
        </p:spPr>
        <p:txBody>
          <a:bodyPr wrap="none" anchor="ctr"/>
          <a:lstStyle/>
          <a:p>
            <a:pPr algn="ctr"/>
            <a:r>
              <a:rPr lang="tr-TR" sz="1200"/>
              <a:t>Soyad</a:t>
            </a:r>
            <a:endParaRPr lang="tr-TR" sz="1200" u="sng"/>
          </a:p>
        </p:txBody>
      </p:sp>
      <p:sp>
        <p:nvSpPr>
          <p:cNvPr id="30759" name="Line 21"/>
          <p:cNvSpPr>
            <a:spLocks noChangeShapeType="1"/>
          </p:cNvSpPr>
          <p:nvPr/>
        </p:nvSpPr>
        <p:spPr bwMode="auto">
          <a:xfrm flipH="1" flipV="1">
            <a:off x="7416800" y="5491163"/>
            <a:ext cx="433388" cy="0"/>
          </a:xfrm>
          <a:prstGeom prst="line">
            <a:avLst/>
          </a:prstGeom>
          <a:noFill/>
          <a:ln w="25400">
            <a:solidFill>
              <a:schemeClr val="tx1"/>
            </a:solidFill>
            <a:round/>
            <a:headEnd/>
            <a:tailEnd/>
          </a:ln>
        </p:spPr>
        <p:txBody>
          <a:bodyPr/>
          <a:lstStyle/>
          <a:p>
            <a:endParaRPr lang="tr-TR"/>
          </a:p>
        </p:txBody>
      </p:sp>
      <p:sp>
        <p:nvSpPr>
          <p:cNvPr id="30760" name="Line 33"/>
          <p:cNvSpPr>
            <a:spLocks noChangeShapeType="1"/>
          </p:cNvSpPr>
          <p:nvPr/>
        </p:nvSpPr>
        <p:spPr bwMode="auto">
          <a:xfrm flipV="1">
            <a:off x="7418388" y="4986338"/>
            <a:ext cx="287337" cy="288925"/>
          </a:xfrm>
          <a:prstGeom prst="line">
            <a:avLst/>
          </a:prstGeom>
          <a:noFill/>
          <a:ln w="25400">
            <a:solidFill>
              <a:schemeClr val="tx1"/>
            </a:solidFill>
            <a:round/>
            <a:headEnd/>
            <a:tailEnd/>
          </a:ln>
        </p:spPr>
        <p:txBody>
          <a:bodyPr/>
          <a:lstStyle/>
          <a:p>
            <a:endParaRPr lang="tr-TR"/>
          </a:p>
        </p:txBody>
      </p:sp>
      <p:sp>
        <p:nvSpPr>
          <p:cNvPr id="30761" name="Oval 34"/>
          <p:cNvSpPr>
            <a:spLocks noChangeArrowheads="1"/>
          </p:cNvSpPr>
          <p:nvPr/>
        </p:nvSpPr>
        <p:spPr bwMode="auto">
          <a:xfrm>
            <a:off x="7561263" y="4627563"/>
            <a:ext cx="1150937" cy="431800"/>
          </a:xfrm>
          <a:prstGeom prst="ellipse">
            <a:avLst/>
          </a:prstGeom>
          <a:noFill/>
          <a:ln w="25400">
            <a:solidFill>
              <a:schemeClr val="tx1"/>
            </a:solidFill>
            <a:round/>
            <a:headEnd/>
            <a:tailEnd/>
          </a:ln>
        </p:spPr>
        <p:txBody>
          <a:bodyPr wrap="none" anchor="ctr"/>
          <a:lstStyle/>
          <a:p>
            <a:pPr algn="ctr"/>
            <a:r>
              <a:rPr lang="tr-TR" sz="1200"/>
              <a:t>Ad</a:t>
            </a:r>
            <a:endParaRPr lang="tr-TR" sz="1200" u="sng"/>
          </a:p>
        </p:txBody>
      </p:sp>
      <p:sp>
        <p:nvSpPr>
          <p:cNvPr id="30762" name="Oval 5"/>
          <p:cNvSpPr>
            <a:spLocks noChangeArrowheads="1"/>
          </p:cNvSpPr>
          <p:nvPr/>
        </p:nvSpPr>
        <p:spPr bwMode="auto">
          <a:xfrm>
            <a:off x="6237288" y="4565650"/>
            <a:ext cx="1079500" cy="431800"/>
          </a:xfrm>
          <a:prstGeom prst="ellipse">
            <a:avLst/>
          </a:prstGeom>
          <a:noFill/>
          <a:ln w="25400">
            <a:solidFill>
              <a:schemeClr val="tx1"/>
            </a:solidFill>
            <a:round/>
            <a:headEnd/>
            <a:tailEnd/>
          </a:ln>
        </p:spPr>
        <p:txBody>
          <a:bodyPr wrap="none" anchor="ctr"/>
          <a:lstStyle/>
          <a:p>
            <a:pPr algn="ctr"/>
            <a:r>
              <a:rPr lang="tr-TR" sz="1200"/>
              <a:t>Adres</a:t>
            </a:r>
            <a:endParaRPr lang="tr-TR" sz="1200" u="sng"/>
          </a:p>
        </p:txBody>
      </p:sp>
      <p:sp>
        <p:nvSpPr>
          <p:cNvPr id="30763" name="Oval 9"/>
          <p:cNvSpPr>
            <a:spLocks noChangeArrowheads="1"/>
          </p:cNvSpPr>
          <p:nvPr/>
        </p:nvSpPr>
        <p:spPr bwMode="auto">
          <a:xfrm>
            <a:off x="6286500" y="5997575"/>
            <a:ext cx="1079500" cy="431800"/>
          </a:xfrm>
          <a:prstGeom prst="ellipse">
            <a:avLst/>
          </a:prstGeom>
          <a:noFill/>
          <a:ln w="25400">
            <a:solidFill>
              <a:schemeClr val="tx1"/>
            </a:solidFill>
            <a:round/>
            <a:headEnd/>
            <a:tailEnd/>
          </a:ln>
        </p:spPr>
        <p:txBody>
          <a:bodyPr wrap="none" anchor="ctr"/>
          <a:lstStyle/>
          <a:p>
            <a:pPr algn="ctr"/>
            <a:r>
              <a:rPr lang="tr-TR" sz="1200"/>
              <a:t>Telefon</a:t>
            </a:r>
            <a:endParaRPr lang="tr-TR" sz="1200" u="sng"/>
          </a:p>
        </p:txBody>
      </p:sp>
      <p:sp>
        <p:nvSpPr>
          <p:cNvPr id="30764" name="Line 8"/>
          <p:cNvSpPr>
            <a:spLocks noChangeShapeType="1"/>
          </p:cNvSpPr>
          <p:nvPr/>
        </p:nvSpPr>
        <p:spPr bwMode="auto">
          <a:xfrm>
            <a:off x="6816725" y="4995863"/>
            <a:ext cx="0" cy="287337"/>
          </a:xfrm>
          <a:prstGeom prst="line">
            <a:avLst/>
          </a:prstGeom>
          <a:noFill/>
          <a:ln w="25400">
            <a:solidFill>
              <a:schemeClr val="tx1"/>
            </a:solidFill>
            <a:round/>
            <a:headEnd/>
            <a:tailEnd/>
          </a:ln>
        </p:spPr>
        <p:txBody>
          <a:bodyPr/>
          <a:lstStyle/>
          <a:p>
            <a:endParaRPr lang="tr-TR"/>
          </a:p>
        </p:txBody>
      </p:sp>
      <p:sp>
        <p:nvSpPr>
          <p:cNvPr id="30765" name="Line 8"/>
          <p:cNvSpPr>
            <a:spLocks noChangeShapeType="1"/>
          </p:cNvSpPr>
          <p:nvPr/>
        </p:nvSpPr>
        <p:spPr bwMode="auto">
          <a:xfrm>
            <a:off x="6804025" y="5711825"/>
            <a:ext cx="0" cy="287338"/>
          </a:xfrm>
          <a:prstGeom prst="line">
            <a:avLst/>
          </a:prstGeom>
          <a:noFill/>
          <a:ln w="25400">
            <a:solidFill>
              <a:schemeClr val="tx1"/>
            </a:solidFill>
            <a:round/>
            <a:headEnd/>
            <a:tailEnd/>
          </a:ln>
        </p:spPr>
        <p:txBody>
          <a:bodyPr/>
          <a:lstStyle/>
          <a:p>
            <a:endParaRPr lang="tr-TR"/>
          </a:p>
        </p:txBody>
      </p:sp>
      <p:sp>
        <p:nvSpPr>
          <p:cNvPr id="30766" name="72 Metin kutusu"/>
          <p:cNvSpPr txBox="1">
            <a:spLocks noChangeArrowheads="1"/>
          </p:cNvSpPr>
          <p:nvPr/>
        </p:nvSpPr>
        <p:spPr bwMode="auto">
          <a:xfrm>
            <a:off x="5786438" y="2085975"/>
            <a:ext cx="214312" cy="307975"/>
          </a:xfrm>
          <a:prstGeom prst="rect">
            <a:avLst/>
          </a:prstGeom>
          <a:noFill/>
          <a:ln w="9525">
            <a:noFill/>
            <a:miter lim="800000"/>
            <a:headEnd/>
            <a:tailEnd/>
          </a:ln>
        </p:spPr>
        <p:txBody>
          <a:bodyPr>
            <a:spAutoFit/>
          </a:bodyPr>
          <a:lstStyle/>
          <a:p>
            <a:pPr algn="ctr"/>
            <a:r>
              <a:rPr lang="tr-TR" sz="1400"/>
              <a:t>1</a:t>
            </a:r>
          </a:p>
        </p:txBody>
      </p:sp>
      <p:sp>
        <p:nvSpPr>
          <p:cNvPr id="30767" name="73 Metin kutusu"/>
          <p:cNvSpPr txBox="1">
            <a:spLocks noChangeArrowheads="1"/>
          </p:cNvSpPr>
          <p:nvPr/>
        </p:nvSpPr>
        <p:spPr bwMode="auto">
          <a:xfrm>
            <a:off x="3071813" y="2071688"/>
            <a:ext cx="214312" cy="307975"/>
          </a:xfrm>
          <a:prstGeom prst="rect">
            <a:avLst/>
          </a:prstGeom>
          <a:noFill/>
          <a:ln w="9525">
            <a:noFill/>
            <a:miter lim="800000"/>
            <a:headEnd/>
            <a:tailEnd/>
          </a:ln>
        </p:spPr>
        <p:txBody>
          <a:bodyPr>
            <a:spAutoFit/>
          </a:bodyPr>
          <a:lstStyle/>
          <a:p>
            <a:pPr algn="ctr"/>
            <a:r>
              <a:rPr lang="tr-TR" sz="1400"/>
              <a:t>n</a:t>
            </a:r>
          </a:p>
        </p:txBody>
      </p:sp>
      <p:sp>
        <p:nvSpPr>
          <p:cNvPr id="30768" name="74 Metin kutusu"/>
          <p:cNvSpPr txBox="1">
            <a:spLocks noChangeArrowheads="1"/>
          </p:cNvSpPr>
          <p:nvPr/>
        </p:nvSpPr>
        <p:spPr bwMode="auto">
          <a:xfrm>
            <a:off x="2500313" y="4143375"/>
            <a:ext cx="214312" cy="307975"/>
          </a:xfrm>
          <a:prstGeom prst="rect">
            <a:avLst/>
          </a:prstGeom>
          <a:noFill/>
          <a:ln w="9525">
            <a:noFill/>
            <a:miter lim="800000"/>
            <a:headEnd/>
            <a:tailEnd/>
          </a:ln>
        </p:spPr>
        <p:txBody>
          <a:bodyPr>
            <a:spAutoFit/>
          </a:bodyPr>
          <a:lstStyle/>
          <a:p>
            <a:pPr algn="ctr"/>
            <a:r>
              <a:rPr lang="tr-TR" sz="1400"/>
              <a:t>1</a:t>
            </a:r>
          </a:p>
        </p:txBody>
      </p:sp>
      <p:sp>
        <p:nvSpPr>
          <p:cNvPr id="30769" name="75 Metin kutusu"/>
          <p:cNvSpPr txBox="1">
            <a:spLocks noChangeArrowheads="1"/>
          </p:cNvSpPr>
          <p:nvPr/>
        </p:nvSpPr>
        <p:spPr bwMode="auto">
          <a:xfrm>
            <a:off x="2500313" y="2516188"/>
            <a:ext cx="214312" cy="307975"/>
          </a:xfrm>
          <a:prstGeom prst="rect">
            <a:avLst/>
          </a:prstGeom>
          <a:noFill/>
          <a:ln w="9525">
            <a:noFill/>
            <a:miter lim="800000"/>
            <a:headEnd/>
            <a:tailEnd/>
          </a:ln>
        </p:spPr>
        <p:txBody>
          <a:bodyPr>
            <a:spAutoFit/>
          </a:bodyPr>
          <a:lstStyle/>
          <a:p>
            <a:pPr algn="ctr"/>
            <a:r>
              <a:rPr lang="tr-TR" sz="1400"/>
              <a:t>n</a:t>
            </a:r>
          </a:p>
        </p:txBody>
      </p:sp>
      <p:sp>
        <p:nvSpPr>
          <p:cNvPr id="30770" name="AutoShape 25"/>
          <p:cNvSpPr>
            <a:spLocks noChangeArrowheads="1"/>
          </p:cNvSpPr>
          <p:nvPr/>
        </p:nvSpPr>
        <p:spPr bwMode="auto">
          <a:xfrm>
            <a:off x="3771900" y="3000375"/>
            <a:ext cx="1657350" cy="720725"/>
          </a:xfrm>
          <a:prstGeom prst="diamond">
            <a:avLst/>
          </a:prstGeom>
          <a:noFill/>
          <a:ln w="25400">
            <a:solidFill>
              <a:schemeClr val="tx1"/>
            </a:solidFill>
            <a:miter lim="800000"/>
            <a:headEnd/>
            <a:tailEnd/>
          </a:ln>
        </p:spPr>
        <p:txBody>
          <a:bodyPr wrap="none" anchor="ctr"/>
          <a:lstStyle/>
          <a:p>
            <a:pPr algn="ctr"/>
            <a:r>
              <a:rPr lang="tr-TR" sz="1400">
                <a:solidFill>
                  <a:srgbClr val="0070C0"/>
                </a:solidFill>
              </a:rPr>
              <a:t>YER ALDIĞI</a:t>
            </a:r>
          </a:p>
        </p:txBody>
      </p:sp>
      <p:cxnSp>
        <p:nvCxnSpPr>
          <p:cNvPr id="84" name="83 Düz Bağlayıcı"/>
          <p:cNvCxnSpPr>
            <a:stCxn id="30770" idx="2"/>
            <a:endCxn id="30754" idx="0"/>
          </p:cNvCxnSpPr>
          <p:nvPr/>
        </p:nvCxnSpPr>
        <p:spPr>
          <a:xfrm rot="16200000" flipH="1">
            <a:off x="4359275" y="3962400"/>
            <a:ext cx="490538" cy="7938"/>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cxnSp>
        <p:nvCxnSpPr>
          <p:cNvPr id="88" name="87 Düz Bağlayıcı"/>
          <p:cNvCxnSpPr>
            <a:stCxn id="30770" idx="1"/>
            <a:endCxn id="30776" idx="0"/>
          </p:cNvCxnSpPr>
          <p:nvPr/>
        </p:nvCxnSpPr>
        <p:spPr>
          <a:xfrm rot="10800000">
            <a:off x="3051175" y="2568575"/>
            <a:ext cx="720725" cy="792163"/>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sp>
        <p:nvSpPr>
          <p:cNvPr id="30773" name="AutoShape 25"/>
          <p:cNvSpPr>
            <a:spLocks noChangeArrowheads="1"/>
          </p:cNvSpPr>
          <p:nvPr/>
        </p:nvSpPr>
        <p:spPr bwMode="auto">
          <a:xfrm>
            <a:off x="3786188" y="5137150"/>
            <a:ext cx="1657350" cy="720725"/>
          </a:xfrm>
          <a:prstGeom prst="diamond">
            <a:avLst/>
          </a:prstGeom>
          <a:noFill/>
          <a:ln w="25400">
            <a:solidFill>
              <a:schemeClr val="tx1"/>
            </a:solidFill>
            <a:miter lim="800000"/>
            <a:headEnd/>
            <a:tailEnd/>
          </a:ln>
        </p:spPr>
        <p:txBody>
          <a:bodyPr wrap="none" anchor="ctr"/>
          <a:lstStyle/>
          <a:p>
            <a:pPr algn="ctr"/>
            <a:r>
              <a:rPr lang="tr-TR" sz="1400">
                <a:solidFill>
                  <a:srgbClr val="0070C0"/>
                </a:solidFill>
              </a:rPr>
              <a:t>VERDİĞİ</a:t>
            </a:r>
          </a:p>
        </p:txBody>
      </p:sp>
      <p:cxnSp>
        <p:nvCxnSpPr>
          <p:cNvPr id="93" name="92 Düz Bağlayıcı"/>
          <p:cNvCxnSpPr>
            <a:stCxn id="30754" idx="2"/>
            <a:endCxn id="30773" idx="0"/>
          </p:cNvCxnSpPr>
          <p:nvPr/>
        </p:nvCxnSpPr>
        <p:spPr>
          <a:xfrm rot="16200000" flipH="1">
            <a:off x="4364832" y="4887119"/>
            <a:ext cx="493712" cy="6350"/>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cxnSp>
        <p:nvCxnSpPr>
          <p:cNvPr id="96" name="95 Düz Bağlayıcı"/>
          <p:cNvCxnSpPr>
            <a:stCxn id="30755" idx="1"/>
            <a:endCxn id="30773" idx="3"/>
          </p:cNvCxnSpPr>
          <p:nvPr/>
        </p:nvCxnSpPr>
        <p:spPr>
          <a:xfrm rot="10800000" flipV="1">
            <a:off x="5443538" y="5491163"/>
            <a:ext cx="557212" cy="6350"/>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sp>
        <p:nvSpPr>
          <p:cNvPr id="30776" name="99 Metin kutusu"/>
          <p:cNvSpPr txBox="1">
            <a:spLocks noChangeArrowheads="1"/>
          </p:cNvSpPr>
          <p:nvPr/>
        </p:nvSpPr>
        <p:spPr bwMode="auto">
          <a:xfrm>
            <a:off x="2928938" y="2516188"/>
            <a:ext cx="214312" cy="307975"/>
          </a:xfrm>
          <a:prstGeom prst="rect">
            <a:avLst/>
          </a:prstGeom>
          <a:noFill/>
          <a:ln w="9525">
            <a:noFill/>
            <a:miter lim="800000"/>
            <a:headEnd/>
            <a:tailEnd/>
          </a:ln>
        </p:spPr>
        <p:txBody>
          <a:bodyPr>
            <a:spAutoFit/>
          </a:bodyPr>
          <a:lstStyle/>
          <a:p>
            <a:pPr algn="ctr"/>
            <a:r>
              <a:rPr lang="tr-TR" sz="1400"/>
              <a:t>n</a:t>
            </a:r>
          </a:p>
        </p:txBody>
      </p:sp>
      <p:sp>
        <p:nvSpPr>
          <p:cNvPr id="30777" name="100 Metin kutusu"/>
          <p:cNvSpPr txBox="1">
            <a:spLocks noChangeArrowheads="1"/>
          </p:cNvSpPr>
          <p:nvPr/>
        </p:nvSpPr>
        <p:spPr bwMode="auto">
          <a:xfrm>
            <a:off x="4613275" y="4572000"/>
            <a:ext cx="214313" cy="307975"/>
          </a:xfrm>
          <a:prstGeom prst="rect">
            <a:avLst/>
          </a:prstGeom>
          <a:noFill/>
          <a:ln w="9525">
            <a:noFill/>
            <a:miter lim="800000"/>
            <a:headEnd/>
            <a:tailEnd/>
          </a:ln>
        </p:spPr>
        <p:txBody>
          <a:bodyPr>
            <a:spAutoFit/>
          </a:bodyPr>
          <a:lstStyle/>
          <a:p>
            <a:pPr algn="ctr"/>
            <a:r>
              <a:rPr lang="tr-TR" sz="1400"/>
              <a:t>n</a:t>
            </a:r>
          </a:p>
        </p:txBody>
      </p:sp>
      <p:sp>
        <p:nvSpPr>
          <p:cNvPr id="30778" name="101 Metin kutusu"/>
          <p:cNvSpPr txBox="1">
            <a:spLocks noChangeArrowheads="1"/>
          </p:cNvSpPr>
          <p:nvPr/>
        </p:nvSpPr>
        <p:spPr bwMode="auto">
          <a:xfrm>
            <a:off x="4598988" y="3906838"/>
            <a:ext cx="214312" cy="307975"/>
          </a:xfrm>
          <a:prstGeom prst="rect">
            <a:avLst/>
          </a:prstGeom>
          <a:noFill/>
          <a:ln w="9525">
            <a:noFill/>
            <a:miter lim="800000"/>
            <a:headEnd/>
            <a:tailEnd/>
          </a:ln>
        </p:spPr>
        <p:txBody>
          <a:bodyPr>
            <a:spAutoFit/>
          </a:bodyPr>
          <a:lstStyle/>
          <a:p>
            <a:pPr algn="ctr"/>
            <a:r>
              <a:rPr lang="tr-TR" sz="1400"/>
              <a:t>n</a:t>
            </a:r>
          </a:p>
        </p:txBody>
      </p:sp>
      <p:sp>
        <p:nvSpPr>
          <p:cNvPr id="30779" name="102 Metin kutusu"/>
          <p:cNvSpPr txBox="1">
            <a:spLocks noChangeArrowheads="1"/>
          </p:cNvSpPr>
          <p:nvPr/>
        </p:nvSpPr>
        <p:spPr bwMode="auto">
          <a:xfrm>
            <a:off x="5786438" y="5214938"/>
            <a:ext cx="214312" cy="307975"/>
          </a:xfrm>
          <a:prstGeom prst="rect">
            <a:avLst/>
          </a:prstGeom>
          <a:noFill/>
          <a:ln w="9525">
            <a:noFill/>
            <a:miter lim="800000"/>
            <a:headEnd/>
            <a:tailEnd/>
          </a:ln>
        </p:spPr>
        <p:txBody>
          <a:bodyPr>
            <a:spAutoFit/>
          </a:bodyPr>
          <a:lstStyle/>
          <a:p>
            <a:pPr algn="ctr"/>
            <a:r>
              <a:rPr lang="tr-TR" sz="1400"/>
              <a:t>1</a:t>
            </a:r>
          </a:p>
        </p:txBody>
      </p:sp>
      <p:sp>
        <p:nvSpPr>
          <p:cNvPr id="30780" name="Oval 9"/>
          <p:cNvSpPr>
            <a:spLocks noChangeArrowheads="1"/>
          </p:cNvSpPr>
          <p:nvPr/>
        </p:nvSpPr>
        <p:spPr bwMode="auto">
          <a:xfrm>
            <a:off x="5429250" y="3854450"/>
            <a:ext cx="1079500" cy="431800"/>
          </a:xfrm>
          <a:prstGeom prst="ellipse">
            <a:avLst/>
          </a:prstGeom>
          <a:noFill/>
          <a:ln w="25400">
            <a:solidFill>
              <a:schemeClr val="tx1"/>
            </a:solidFill>
            <a:round/>
            <a:headEnd/>
            <a:tailEnd/>
          </a:ln>
        </p:spPr>
        <p:txBody>
          <a:bodyPr wrap="none" anchor="ctr"/>
          <a:lstStyle/>
          <a:p>
            <a:pPr algn="ctr"/>
            <a:r>
              <a:rPr lang="tr-TR" sz="1200"/>
              <a:t>Tarih</a:t>
            </a:r>
            <a:endParaRPr lang="tr-TR" sz="1200" u="sng"/>
          </a:p>
        </p:txBody>
      </p:sp>
      <p:cxnSp>
        <p:nvCxnSpPr>
          <p:cNvPr id="105" name="104 Düz Bağlayıcı"/>
          <p:cNvCxnSpPr>
            <a:stCxn id="30780" idx="3"/>
            <a:endCxn id="30754" idx="3"/>
          </p:cNvCxnSpPr>
          <p:nvPr/>
        </p:nvCxnSpPr>
        <p:spPr>
          <a:xfrm rot="5400000">
            <a:off x="5299075" y="4138613"/>
            <a:ext cx="204788" cy="373062"/>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sp>
        <p:nvSpPr>
          <p:cNvPr id="30782" name="Oval 9"/>
          <p:cNvSpPr>
            <a:spLocks noChangeArrowheads="1"/>
          </p:cNvSpPr>
          <p:nvPr/>
        </p:nvSpPr>
        <p:spPr bwMode="auto">
          <a:xfrm>
            <a:off x="5778500" y="3143250"/>
            <a:ext cx="1079500" cy="431800"/>
          </a:xfrm>
          <a:prstGeom prst="ellipse">
            <a:avLst/>
          </a:prstGeom>
          <a:noFill/>
          <a:ln w="25400">
            <a:solidFill>
              <a:schemeClr val="tx1"/>
            </a:solidFill>
            <a:round/>
            <a:headEnd/>
            <a:tailEnd/>
          </a:ln>
        </p:spPr>
        <p:txBody>
          <a:bodyPr wrap="none" anchor="ctr"/>
          <a:lstStyle/>
          <a:p>
            <a:pPr algn="ctr"/>
            <a:r>
              <a:rPr lang="tr-TR" sz="1200"/>
              <a:t>Adet</a:t>
            </a:r>
            <a:endParaRPr lang="tr-TR" sz="1200" u="sng"/>
          </a:p>
        </p:txBody>
      </p:sp>
      <p:cxnSp>
        <p:nvCxnSpPr>
          <p:cNvPr id="110" name="109 Düz Bağlayıcı"/>
          <p:cNvCxnSpPr>
            <a:stCxn id="30770" idx="3"/>
            <a:endCxn id="30782" idx="2"/>
          </p:cNvCxnSpPr>
          <p:nvPr/>
        </p:nvCxnSpPr>
        <p:spPr>
          <a:xfrm flipV="1">
            <a:off x="5429250" y="3359150"/>
            <a:ext cx="349250" cy="1588"/>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sp>
        <p:nvSpPr>
          <p:cNvPr id="64" name="Oval 9"/>
          <p:cNvSpPr>
            <a:spLocks noChangeArrowheads="1"/>
          </p:cNvSpPr>
          <p:nvPr/>
        </p:nvSpPr>
        <p:spPr bwMode="auto">
          <a:xfrm>
            <a:off x="3135313" y="3714750"/>
            <a:ext cx="1079500" cy="431800"/>
          </a:xfrm>
          <a:prstGeom prst="ellipse">
            <a:avLst/>
          </a:prstGeom>
          <a:noFill/>
          <a:ln w="25400">
            <a:solidFill>
              <a:schemeClr val="tx1"/>
            </a:solidFill>
            <a:round/>
            <a:headEnd/>
            <a:tailEnd/>
          </a:ln>
        </p:spPr>
        <p:txBody>
          <a:bodyPr wrap="none" anchor="ctr"/>
          <a:lstStyle/>
          <a:p>
            <a:pPr algn="ctr"/>
            <a:r>
              <a:rPr lang="tr-TR" sz="1200" u="sng"/>
              <a:t>Sipariş ID</a:t>
            </a:r>
          </a:p>
        </p:txBody>
      </p:sp>
      <p:cxnSp>
        <p:nvCxnSpPr>
          <p:cNvPr id="65" name="64 Düz Bağlayıcı"/>
          <p:cNvCxnSpPr>
            <a:stCxn id="30754" idx="1"/>
            <a:endCxn id="64" idx="4"/>
          </p:cNvCxnSpPr>
          <p:nvPr/>
        </p:nvCxnSpPr>
        <p:spPr>
          <a:xfrm rot="10800000">
            <a:off x="3675063" y="4146550"/>
            <a:ext cx="325437" cy="280988"/>
          </a:xfrm>
          <a:prstGeom prst="line">
            <a:avLst/>
          </a:prstGeom>
          <a:ln w="28575">
            <a:solidFill>
              <a:schemeClr val="tx1"/>
            </a:solidFill>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30"/>
                                        </p:tgtEl>
                                        <p:attrNameLst>
                                          <p:attrName>style.visibility</p:attrName>
                                        </p:attrNameLst>
                                      </p:cBhvr>
                                      <p:to>
                                        <p:strVal val="visible"/>
                                      </p:to>
                                    </p:set>
                                    <p:animEffect transition="in" filter="checkerboard(across)">
                                      <p:cBhvr>
                                        <p:cTn id="7" dur="500"/>
                                        <p:tgtEl>
                                          <p:spTgt spid="3073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0732"/>
                                        </p:tgtEl>
                                        <p:attrNameLst>
                                          <p:attrName>style.visibility</p:attrName>
                                        </p:attrNameLst>
                                      </p:cBhvr>
                                      <p:to>
                                        <p:strVal val="visible"/>
                                      </p:to>
                                    </p:set>
                                    <p:animEffect transition="in" filter="checkerboard(across)">
                                      <p:cBhvr>
                                        <p:cTn id="10" dur="500"/>
                                        <p:tgtEl>
                                          <p:spTgt spid="3073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0733"/>
                                        </p:tgtEl>
                                        <p:attrNameLst>
                                          <p:attrName>style.visibility</p:attrName>
                                        </p:attrNameLst>
                                      </p:cBhvr>
                                      <p:to>
                                        <p:strVal val="visible"/>
                                      </p:to>
                                    </p:set>
                                    <p:animEffect transition="in" filter="checkerboard(across)">
                                      <p:cBhvr>
                                        <p:cTn id="13" dur="500"/>
                                        <p:tgtEl>
                                          <p:spTgt spid="3073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0734"/>
                                        </p:tgtEl>
                                        <p:attrNameLst>
                                          <p:attrName>style.visibility</p:attrName>
                                        </p:attrNameLst>
                                      </p:cBhvr>
                                      <p:to>
                                        <p:strVal val="visible"/>
                                      </p:to>
                                    </p:set>
                                    <p:animEffect transition="in" filter="checkerboard(across)">
                                      <p:cBhvr>
                                        <p:cTn id="16" dur="500"/>
                                        <p:tgtEl>
                                          <p:spTgt spid="3073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0735"/>
                                        </p:tgtEl>
                                        <p:attrNameLst>
                                          <p:attrName>style.visibility</p:attrName>
                                        </p:attrNameLst>
                                      </p:cBhvr>
                                      <p:to>
                                        <p:strVal val="visible"/>
                                      </p:to>
                                    </p:set>
                                    <p:animEffect transition="in" filter="checkerboard(across)">
                                      <p:cBhvr>
                                        <p:cTn id="19" dur="500"/>
                                        <p:tgtEl>
                                          <p:spTgt spid="30735"/>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0736"/>
                                        </p:tgtEl>
                                        <p:attrNameLst>
                                          <p:attrName>style.visibility</p:attrName>
                                        </p:attrNameLst>
                                      </p:cBhvr>
                                      <p:to>
                                        <p:strVal val="visible"/>
                                      </p:to>
                                    </p:set>
                                    <p:animEffect transition="in" filter="checkerboard(across)">
                                      <p:cBhvr>
                                        <p:cTn id="22" dur="500"/>
                                        <p:tgtEl>
                                          <p:spTgt spid="3073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0737"/>
                                        </p:tgtEl>
                                        <p:attrNameLst>
                                          <p:attrName>style.visibility</p:attrName>
                                        </p:attrNameLst>
                                      </p:cBhvr>
                                      <p:to>
                                        <p:strVal val="visible"/>
                                      </p:to>
                                    </p:set>
                                    <p:animEffect transition="in" filter="checkerboard(across)">
                                      <p:cBhvr>
                                        <p:cTn id="25" dur="500"/>
                                        <p:tgtEl>
                                          <p:spTgt spid="30737"/>
                                        </p:tgtEl>
                                      </p:cBhvr>
                                    </p:animEffect>
                                  </p:childTnLst>
                                </p:cTn>
                              </p:par>
                              <p:par>
                                <p:cTn id="26" presetID="5" presetClass="entr" presetSubtype="10" fill="hold"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checkerboard(across)">
                                      <p:cBhvr>
                                        <p:cTn id="28" dur="500"/>
                                        <p:tgtEl>
                                          <p:spTgt spid="46"/>
                                        </p:tgtEl>
                                      </p:cBhvr>
                                    </p:animEffect>
                                  </p:childTnLst>
                                </p:cTn>
                              </p:par>
                              <p:par>
                                <p:cTn id="29" presetID="5" presetClass="entr" presetSubtype="10" fill="hold" nodeType="with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checkerboard(across)">
                                      <p:cBhvr>
                                        <p:cTn id="31" dur="500"/>
                                        <p:tgtEl>
                                          <p:spTgt spid="50"/>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0766"/>
                                        </p:tgtEl>
                                        <p:attrNameLst>
                                          <p:attrName>style.visibility</p:attrName>
                                        </p:attrNameLst>
                                      </p:cBhvr>
                                      <p:to>
                                        <p:strVal val="visible"/>
                                      </p:to>
                                    </p:set>
                                    <p:animEffect transition="in" filter="checkerboard(across)">
                                      <p:cBhvr>
                                        <p:cTn id="34" dur="500"/>
                                        <p:tgtEl>
                                          <p:spTgt spid="30766"/>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0767"/>
                                        </p:tgtEl>
                                        <p:attrNameLst>
                                          <p:attrName>style.visibility</p:attrName>
                                        </p:attrNameLst>
                                      </p:cBhvr>
                                      <p:to>
                                        <p:strVal val="visible"/>
                                      </p:to>
                                    </p:set>
                                    <p:animEffect transition="in" filter="checkerboard(across)">
                                      <p:cBhvr>
                                        <p:cTn id="37" dur="500"/>
                                        <p:tgtEl>
                                          <p:spTgt spid="30767"/>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0731"/>
                                        </p:tgtEl>
                                        <p:attrNameLst>
                                          <p:attrName>style.visibility</p:attrName>
                                        </p:attrNameLst>
                                      </p:cBhvr>
                                      <p:to>
                                        <p:strVal val="visible"/>
                                      </p:to>
                                    </p:set>
                                    <p:animEffect transition="in" filter="checkerboard(across)">
                                      <p:cBhvr>
                                        <p:cTn id="40" dur="500"/>
                                        <p:tgtEl>
                                          <p:spTgt spid="30731"/>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30740"/>
                                        </p:tgtEl>
                                        <p:attrNameLst>
                                          <p:attrName>style.visibility</p:attrName>
                                        </p:attrNameLst>
                                      </p:cBhvr>
                                      <p:to>
                                        <p:strVal val="visible"/>
                                      </p:to>
                                    </p:set>
                                    <p:animEffect transition="in" filter="checkerboard(across)">
                                      <p:cBhvr>
                                        <p:cTn id="45" dur="500"/>
                                        <p:tgtEl>
                                          <p:spTgt spid="30740"/>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30741"/>
                                        </p:tgtEl>
                                        <p:attrNameLst>
                                          <p:attrName>style.visibility</p:attrName>
                                        </p:attrNameLst>
                                      </p:cBhvr>
                                      <p:to>
                                        <p:strVal val="visible"/>
                                      </p:to>
                                    </p:set>
                                    <p:animEffect transition="in" filter="checkerboard(across)">
                                      <p:cBhvr>
                                        <p:cTn id="48" dur="500"/>
                                        <p:tgtEl>
                                          <p:spTgt spid="30741"/>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30742"/>
                                        </p:tgtEl>
                                        <p:attrNameLst>
                                          <p:attrName>style.visibility</p:attrName>
                                        </p:attrNameLst>
                                      </p:cBhvr>
                                      <p:to>
                                        <p:strVal val="visible"/>
                                      </p:to>
                                    </p:set>
                                    <p:animEffect transition="in" filter="checkerboard(across)">
                                      <p:cBhvr>
                                        <p:cTn id="51" dur="500"/>
                                        <p:tgtEl>
                                          <p:spTgt spid="30742"/>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30743"/>
                                        </p:tgtEl>
                                        <p:attrNameLst>
                                          <p:attrName>style.visibility</p:attrName>
                                        </p:attrNameLst>
                                      </p:cBhvr>
                                      <p:to>
                                        <p:strVal val="visible"/>
                                      </p:to>
                                    </p:set>
                                    <p:animEffect transition="in" filter="checkerboard(across)">
                                      <p:cBhvr>
                                        <p:cTn id="54" dur="500"/>
                                        <p:tgtEl>
                                          <p:spTgt spid="30743"/>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30744"/>
                                        </p:tgtEl>
                                        <p:attrNameLst>
                                          <p:attrName>style.visibility</p:attrName>
                                        </p:attrNameLst>
                                      </p:cBhvr>
                                      <p:to>
                                        <p:strVal val="visible"/>
                                      </p:to>
                                    </p:set>
                                    <p:animEffect transition="in" filter="checkerboard(across)">
                                      <p:cBhvr>
                                        <p:cTn id="57" dur="500"/>
                                        <p:tgtEl>
                                          <p:spTgt spid="30744"/>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30745"/>
                                        </p:tgtEl>
                                        <p:attrNameLst>
                                          <p:attrName>style.visibility</p:attrName>
                                        </p:attrNameLst>
                                      </p:cBhvr>
                                      <p:to>
                                        <p:strVal val="visible"/>
                                      </p:to>
                                    </p:set>
                                    <p:animEffect transition="in" filter="checkerboard(across)">
                                      <p:cBhvr>
                                        <p:cTn id="60" dur="500"/>
                                        <p:tgtEl>
                                          <p:spTgt spid="30745"/>
                                        </p:tgtEl>
                                      </p:cBhvr>
                                    </p:animEffect>
                                  </p:childTnLst>
                                </p:cTn>
                              </p:par>
                              <p:par>
                                <p:cTn id="61" presetID="5" presetClass="entr" presetSubtype="10" fill="hold" grpId="0" nodeType="withEffect">
                                  <p:stCondLst>
                                    <p:cond delay="0"/>
                                  </p:stCondLst>
                                  <p:childTnLst>
                                    <p:set>
                                      <p:cBhvr>
                                        <p:cTn id="62" dur="1" fill="hold">
                                          <p:stCondLst>
                                            <p:cond delay="0"/>
                                          </p:stCondLst>
                                        </p:cTn>
                                        <p:tgtEl>
                                          <p:spTgt spid="30746"/>
                                        </p:tgtEl>
                                        <p:attrNameLst>
                                          <p:attrName>style.visibility</p:attrName>
                                        </p:attrNameLst>
                                      </p:cBhvr>
                                      <p:to>
                                        <p:strVal val="visible"/>
                                      </p:to>
                                    </p:set>
                                    <p:animEffect transition="in" filter="checkerboard(across)">
                                      <p:cBhvr>
                                        <p:cTn id="63" dur="500"/>
                                        <p:tgtEl>
                                          <p:spTgt spid="30746"/>
                                        </p:tgtEl>
                                      </p:cBhvr>
                                    </p:animEffect>
                                  </p:childTnLst>
                                </p:cTn>
                              </p:par>
                              <p:par>
                                <p:cTn id="64" presetID="5" presetClass="entr" presetSubtype="10" fill="hold" grpId="0" nodeType="withEffect">
                                  <p:stCondLst>
                                    <p:cond delay="0"/>
                                  </p:stCondLst>
                                  <p:childTnLst>
                                    <p:set>
                                      <p:cBhvr>
                                        <p:cTn id="65" dur="1" fill="hold">
                                          <p:stCondLst>
                                            <p:cond delay="0"/>
                                          </p:stCondLst>
                                        </p:cTn>
                                        <p:tgtEl>
                                          <p:spTgt spid="30747"/>
                                        </p:tgtEl>
                                        <p:attrNameLst>
                                          <p:attrName>style.visibility</p:attrName>
                                        </p:attrNameLst>
                                      </p:cBhvr>
                                      <p:to>
                                        <p:strVal val="visible"/>
                                      </p:to>
                                    </p:set>
                                    <p:animEffect transition="in" filter="checkerboard(across)">
                                      <p:cBhvr>
                                        <p:cTn id="66" dur="500"/>
                                        <p:tgtEl>
                                          <p:spTgt spid="30747"/>
                                        </p:tgtEl>
                                      </p:cBhvr>
                                    </p:animEffect>
                                  </p:childTnLst>
                                </p:cTn>
                              </p:par>
                              <p:par>
                                <p:cTn id="67" presetID="5" presetClass="entr" presetSubtype="10" fill="hold" grpId="0" nodeType="withEffect">
                                  <p:stCondLst>
                                    <p:cond delay="0"/>
                                  </p:stCondLst>
                                  <p:childTnLst>
                                    <p:set>
                                      <p:cBhvr>
                                        <p:cTn id="68" dur="1" fill="hold">
                                          <p:stCondLst>
                                            <p:cond delay="0"/>
                                          </p:stCondLst>
                                        </p:cTn>
                                        <p:tgtEl>
                                          <p:spTgt spid="30750"/>
                                        </p:tgtEl>
                                        <p:attrNameLst>
                                          <p:attrName>style.visibility</p:attrName>
                                        </p:attrNameLst>
                                      </p:cBhvr>
                                      <p:to>
                                        <p:strVal val="visible"/>
                                      </p:to>
                                    </p:set>
                                    <p:animEffect transition="in" filter="checkerboard(across)">
                                      <p:cBhvr>
                                        <p:cTn id="69" dur="500"/>
                                        <p:tgtEl>
                                          <p:spTgt spid="30750"/>
                                        </p:tgtEl>
                                      </p:cBhvr>
                                    </p:animEffect>
                                  </p:childTnLst>
                                </p:cTn>
                              </p:par>
                              <p:par>
                                <p:cTn id="70" presetID="5" presetClass="entr" presetSubtype="10" fill="hold" grpId="0" nodeType="withEffect">
                                  <p:stCondLst>
                                    <p:cond delay="0"/>
                                  </p:stCondLst>
                                  <p:childTnLst>
                                    <p:set>
                                      <p:cBhvr>
                                        <p:cTn id="71" dur="1" fill="hold">
                                          <p:stCondLst>
                                            <p:cond delay="0"/>
                                          </p:stCondLst>
                                        </p:cTn>
                                        <p:tgtEl>
                                          <p:spTgt spid="30751"/>
                                        </p:tgtEl>
                                        <p:attrNameLst>
                                          <p:attrName>style.visibility</p:attrName>
                                        </p:attrNameLst>
                                      </p:cBhvr>
                                      <p:to>
                                        <p:strVal val="visible"/>
                                      </p:to>
                                    </p:set>
                                    <p:animEffect transition="in" filter="checkerboard(across)">
                                      <p:cBhvr>
                                        <p:cTn id="72" dur="500"/>
                                        <p:tgtEl>
                                          <p:spTgt spid="30751"/>
                                        </p:tgtEl>
                                      </p:cBhvr>
                                    </p:animEffect>
                                  </p:childTnLst>
                                </p:cTn>
                              </p:par>
                              <p:par>
                                <p:cTn id="73" presetID="5" presetClass="entr" presetSubtype="10" fill="hold" grpId="0" nodeType="withEffect">
                                  <p:stCondLst>
                                    <p:cond delay="0"/>
                                  </p:stCondLst>
                                  <p:childTnLst>
                                    <p:set>
                                      <p:cBhvr>
                                        <p:cTn id="74" dur="1" fill="hold">
                                          <p:stCondLst>
                                            <p:cond delay="0"/>
                                          </p:stCondLst>
                                        </p:cTn>
                                        <p:tgtEl>
                                          <p:spTgt spid="30753"/>
                                        </p:tgtEl>
                                        <p:attrNameLst>
                                          <p:attrName>style.visibility</p:attrName>
                                        </p:attrNameLst>
                                      </p:cBhvr>
                                      <p:to>
                                        <p:strVal val="visible"/>
                                      </p:to>
                                    </p:set>
                                    <p:animEffect transition="in" filter="checkerboard(across)">
                                      <p:cBhvr>
                                        <p:cTn id="75" dur="500"/>
                                        <p:tgtEl>
                                          <p:spTgt spid="30753"/>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30752"/>
                                        </p:tgtEl>
                                        <p:attrNameLst>
                                          <p:attrName>style.visibility</p:attrName>
                                        </p:attrNameLst>
                                      </p:cBhvr>
                                      <p:to>
                                        <p:strVal val="visible"/>
                                      </p:to>
                                    </p:set>
                                    <p:animEffect transition="in" filter="checkerboard(across)">
                                      <p:cBhvr>
                                        <p:cTn id="78" dur="500"/>
                                        <p:tgtEl>
                                          <p:spTgt spid="30752"/>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30768"/>
                                        </p:tgtEl>
                                        <p:attrNameLst>
                                          <p:attrName>style.visibility</p:attrName>
                                        </p:attrNameLst>
                                      </p:cBhvr>
                                      <p:to>
                                        <p:strVal val="visible"/>
                                      </p:to>
                                    </p:set>
                                    <p:animEffect transition="in" filter="checkerboard(across)">
                                      <p:cBhvr>
                                        <p:cTn id="81" dur="500"/>
                                        <p:tgtEl>
                                          <p:spTgt spid="30768"/>
                                        </p:tgtEl>
                                      </p:cBhvr>
                                    </p:animEffect>
                                  </p:childTnLst>
                                </p:cTn>
                              </p:par>
                              <p:par>
                                <p:cTn id="82" presetID="5" presetClass="entr" presetSubtype="10" fill="hold" grpId="0" nodeType="withEffect">
                                  <p:stCondLst>
                                    <p:cond delay="0"/>
                                  </p:stCondLst>
                                  <p:childTnLst>
                                    <p:set>
                                      <p:cBhvr>
                                        <p:cTn id="83" dur="1" fill="hold">
                                          <p:stCondLst>
                                            <p:cond delay="0"/>
                                          </p:stCondLst>
                                        </p:cTn>
                                        <p:tgtEl>
                                          <p:spTgt spid="30769"/>
                                        </p:tgtEl>
                                        <p:attrNameLst>
                                          <p:attrName>style.visibility</p:attrName>
                                        </p:attrNameLst>
                                      </p:cBhvr>
                                      <p:to>
                                        <p:strVal val="visible"/>
                                      </p:to>
                                    </p:set>
                                    <p:animEffect transition="in" filter="checkerboard(across)">
                                      <p:cBhvr>
                                        <p:cTn id="84" dur="500"/>
                                        <p:tgtEl>
                                          <p:spTgt spid="30769"/>
                                        </p:tgtEl>
                                      </p:cBhvr>
                                    </p:animEffec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grpId="0" nodeType="clickEffect">
                                  <p:stCondLst>
                                    <p:cond delay="0"/>
                                  </p:stCondLst>
                                  <p:childTnLst>
                                    <p:set>
                                      <p:cBhvr>
                                        <p:cTn id="88" dur="1" fill="hold">
                                          <p:stCondLst>
                                            <p:cond delay="0"/>
                                          </p:stCondLst>
                                        </p:cTn>
                                        <p:tgtEl>
                                          <p:spTgt spid="30755"/>
                                        </p:tgtEl>
                                        <p:attrNameLst>
                                          <p:attrName>style.visibility</p:attrName>
                                        </p:attrNameLst>
                                      </p:cBhvr>
                                      <p:to>
                                        <p:strVal val="visible"/>
                                      </p:to>
                                    </p:set>
                                    <p:animEffect transition="in" filter="checkerboard(across)">
                                      <p:cBhvr>
                                        <p:cTn id="89" dur="500"/>
                                        <p:tgtEl>
                                          <p:spTgt spid="30755"/>
                                        </p:tgtEl>
                                      </p:cBhvr>
                                    </p:animEffect>
                                  </p:childTnLst>
                                </p:cTn>
                              </p:par>
                              <p:par>
                                <p:cTn id="90" presetID="5" presetClass="entr" presetSubtype="10" fill="hold" grpId="0" nodeType="withEffect">
                                  <p:stCondLst>
                                    <p:cond delay="0"/>
                                  </p:stCondLst>
                                  <p:childTnLst>
                                    <p:set>
                                      <p:cBhvr>
                                        <p:cTn id="91" dur="1" fill="hold">
                                          <p:stCondLst>
                                            <p:cond delay="0"/>
                                          </p:stCondLst>
                                        </p:cTn>
                                        <p:tgtEl>
                                          <p:spTgt spid="30756"/>
                                        </p:tgtEl>
                                        <p:attrNameLst>
                                          <p:attrName>style.visibility</p:attrName>
                                        </p:attrNameLst>
                                      </p:cBhvr>
                                      <p:to>
                                        <p:strVal val="visible"/>
                                      </p:to>
                                    </p:set>
                                    <p:animEffect transition="in" filter="checkerboard(across)">
                                      <p:cBhvr>
                                        <p:cTn id="92" dur="500"/>
                                        <p:tgtEl>
                                          <p:spTgt spid="30756"/>
                                        </p:tgtEl>
                                      </p:cBhvr>
                                    </p:animEffect>
                                  </p:childTnLst>
                                </p:cTn>
                              </p:par>
                              <p:par>
                                <p:cTn id="93" presetID="5" presetClass="entr" presetSubtype="10" fill="hold" grpId="0" nodeType="withEffect">
                                  <p:stCondLst>
                                    <p:cond delay="0"/>
                                  </p:stCondLst>
                                  <p:childTnLst>
                                    <p:set>
                                      <p:cBhvr>
                                        <p:cTn id="94" dur="1" fill="hold">
                                          <p:stCondLst>
                                            <p:cond delay="0"/>
                                          </p:stCondLst>
                                        </p:cTn>
                                        <p:tgtEl>
                                          <p:spTgt spid="30757"/>
                                        </p:tgtEl>
                                        <p:attrNameLst>
                                          <p:attrName>style.visibility</p:attrName>
                                        </p:attrNameLst>
                                      </p:cBhvr>
                                      <p:to>
                                        <p:strVal val="visible"/>
                                      </p:to>
                                    </p:set>
                                    <p:animEffect transition="in" filter="checkerboard(across)">
                                      <p:cBhvr>
                                        <p:cTn id="95" dur="500"/>
                                        <p:tgtEl>
                                          <p:spTgt spid="30757"/>
                                        </p:tgtEl>
                                      </p:cBhvr>
                                    </p:animEffect>
                                  </p:childTnLst>
                                </p:cTn>
                              </p:par>
                              <p:par>
                                <p:cTn id="96" presetID="5" presetClass="entr" presetSubtype="10" fill="hold" grpId="0" nodeType="withEffect">
                                  <p:stCondLst>
                                    <p:cond delay="0"/>
                                  </p:stCondLst>
                                  <p:childTnLst>
                                    <p:set>
                                      <p:cBhvr>
                                        <p:cTn id="97" dur="1" fill="hold">
                                          <p:stCondLst>
                                            <p:cond delay="0"/>
                                          </p:stCondLst>
                                        </p:cTn>
                                        <p:tgtEl>
                                          <p:spTgt spid="30759"/>
                                        </p:tgtEl>
                                        <p:attrNameLst>
                                          <p:attrName>style.visibility</p:attrName>
                                        </p:attrNameLst>
                                      </p:cBhvr>
                                      <p:to>
                                        <p:strVal val="visible"/>
                                      </p:to>
                                    </p:set>
                                    <p:animEffect transition="in" filter="checkerboard(across)">
                                      <p:cBhvr>
                                        <p:cTn id="98" dur="500"/>
                                        <p:tgtEl>
                                          <p:spTgt spid="30759"/>
                                        </p:tgtEl>
                                      </p:cBhvr>
                                    </p:animEffect>
                                  </p:childTnLst>
                                </p:cTn>
                              </p:par>
                              <p:par>
                                <p:cTn id="99" presetID="5" presetClass="entr" presetSubtype="10" fill="hold" grpId="0" nodeType="withEffect">
                                  <p:stCondLst>
                                    <p:cond delay="0"/>
                                  </p:stCondLst>
                                  <p:childTnLst>
                                    <p:set>
                                      <p:cBhvr>
                                        <p:cTn id="100" dur="1" fill="hold">
                                          <p:stCondLst>
                                            <p:cond delay="0"/>
                                          </p:stCondLst>
                                        </p:cTn>
                                        <p:tgtEl>
                                          <p:spTgt spid="30760"/>
                                        </p:tgtEl>
                                        <p:attrNameLst>
                                          <p:attrName>style.visibility</p:attrName>
                                        </p:attrNameLst>
                                      </p:cBhvr>
                                      <p:to>
                                        <p:strVal val="visible"/>
                                      </p:to>
                                    </p:set>
                                    <p:animEffect transition="in" filter="checkerboard(across)">
                                      <p:cBhvr>
                                        <p:cTn id="101" dur="500"/>
                                        <p:tgtEl>
                                          <p:spTgt spid="30760"/>
                                        </p:tgtEl>
                                      </p:cBhvr>
                                    </p:animEffect>
                                  </p:childTnLst>
                                </p:cTn>
                              </p:par>
                              <p:par>
                                <p:cTn id="102" presetID="5" presetClass="entr" presetSubtype="10" fill="hold" grpId="0" nodeType="withEffect">
                                  <p:stCondLst>
                                    <p:cond delay="0"/>
                                  </p:stCondLst>
                                  <p:childTnLst>
                                    <p:set>
                                      <p:cBhvr>
                                        <p:cTn id="103" dur="1" fill="hold">
                                          <p:stCondLst>
                                            <p:cond delay="0"/>
                                          </p:stCondLst>
                                        </p:cTn>
                                        <p:tgtEl>
                                          <p:spTgt spid="30761"/>
                                        </p:tgtEl>
                                        <p:attrNameLst>
                                          <p:attrName>style.visibility</p:attrName>
                                        </p:attrNameLst>
                                      </p:cBhvr>
                                      <p:to>
                                        <p:strVal val="visible"/>
                                      </p:to>
                                    </p:set>
                                    <p:animEffect transition="in" filter="checkerboard(across)">
                                      <p:cBhvr>
                                        <p:cTn id="104" dur="500"/>
                                        <p:tgtEl>
                                          <p:spTgt spid="30761"/>
                                        </p:tgtEl>
                                      </p:cBhvr>
                                    </p:animEffect>
                                  </p:childTnLst>
                                </p:cTn>
                              </p:par>
                              <p:par>
                                <p:cTn id="105" presetID="5" presetClass="entr" presetSubtype="10" fill="hold" grpId="0" nodeType="withEffect">
                                  <p:stCondLst>
                                    <p:cond delay="0"/>
                                  </p:stCondLst>
                                  <p:childTnLst>
                                    <p:set>
                                      <p:cBhvr>
                                        <p:cTn id="106" dur="1" fill="hold">
                                          <p:stCondLst>
                                            <p:cond delay="0"/>
                                          </p:stCondLst>
                                        </p:cTn>
                                        <p:tgtEl>
                                          <p:spTgt spid="30762"/>
                                        </p:tgtEl>
                                        <p:attrNameLst>
                                          <p:attrName>style.visibility</p:attrName>
                                        </p:attrNameLst>
                                      </p:cBhvr>
                                      <p:to>
                                        <p:strVal val="visible"/>
                                      </p:to>
                                    </p:set>
                                    <p:animEffect transition="in" filter="checkerboard(across)">
                                      <p:cBhvr>
                                        <p:cTn id="107" dur="500"/>
                                        <p:tgtEl>
                                          <p:spTgt spid="30762"/>
                                        </p:tgtEl>
                                      </p:cBhvr>
                                    </p:animEffect>
                                  </p:childTnLst>
                                </p:cTn>
                              </p:par>
                              <p:par>
                                <p:cTn id="108" presetID="5" presetClass="entr" presetSubtype="10" fill="hold" grpId="0" nodeType="withEffect">
                                  <p:stCondLst>
                                    <p:cond delay="0"/>
                                  </p:stCondLst>
                                  <p:childTnLst>
                                    <p:set>
                                      <p:cBhvr>
                                        <p:cTn id="109" dur="1" fill="hold">
                                          <p:stCondLst>
                                            <p:cond delay="0"/>
                                          </p:stCondLst>
                                        </p:cTn>
                                        <p:tgtEl>
                                          <p:spTgt spid="30763"/>
                                        </p:tgtEl>
                                        <p:attrNameLst>
                                          <p:attrName>style.visibility</p:attrName>
                                        </p:attrNameLst>
                                      </p:cBhvr>
                                      <p:to>
                                        <p:strVal val="visible"/>
                                      </p:to>
                                    </p:set>
                                    <p:animEffect transition="in" filter="checkerboard(across)">
                                      <p:cBhvr>
                                        <p:cTn id="110" dur="500"/>
                                        <p:tgtEl>
                                          <p:spTgt spid="30763"/>
                                        </p:tgtEl>
                                      </p:cBhvr>
                                    </p:animEffect>
                                  </p:childTnLst>
                                </p:cTn>
                              </p:par>
                              <p:par>
                                <p:cTn id="111" presetID="5" presetClass="entr" presetSubtype="10" fill="hold" grpId="0" nodeType="withEffect">
                                  <p:stCondLst>
                                    <p:cond delay="0"/>
                                  </p:stCondLst>
                                  <p:childTnLst>
                                    <p:set>
                                      <p:cBhvr>
                                        <p:cTn id="112" dur="1" fill="hold">
                                          <p:stCondLst>
                                            <p:cond delay="0"/>
                                          </p:stCondLst>
                                        </p:cTn>
                                        <p:tgtEl>
                                          <p:spTgt spid="30764"/>
                                        </p:tgtEl>
                                        <p:attrNameLst>
                                          <p:attrName>style.visibility</p:attrName>
                                        </p:attrNameLst>
                                      </p:cBhvr>
                                      <p:to>
                                        <p:strVal val="visible"/>
                                      </p:to>
                                    </p:set>
                                    <p:animEffect transition="in" filter="checkerboard(across)">
                                      <p:cBhvr>
                                        <p:cTn id="113" dur="500"/>
                                        <p:tgtEl>
                                          <p:spTgt spid="30764"/>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30765"/>
                                        </p:tgtEl>
                                        <p:attrNameLst>
                                          <p:attrName>style.visibility</p:attrName>
                                        </p:attrNameLst>
                                      </p:cBhvr>
                                      <p:to>
                                        <p:strVal val="visible"/>
                                      </p:to>
                                    </p:set>
                                    <p:animEffect transition="in" filter="checkerboard(across)">
                                      <p:cBhvr>
                                        <p:cTn id="116" dur="500"/>
                                        <p:tgtEl>
                                          <p:spTgt spid="30765"/>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30758"/>
                                        </p:tgtEl>
                                        <p:attrNameLst>
                                          <p:attrName>style.visibility</p:attrName>
                                        </p:attrNameLst>
                                      </p:cBhvr>
                                      <p:to>
                                        <p:strVal val="visible"/>
                                      </p:to>
                                    </p:set>
                                    <p:animEffect transition="in" filter="checkerboard(across)">
                                      <p:cBhvr>
                                        <p:cTn id="119" dur="500"/>
                                        <p:tgtEl>
                                          <p:spTgt spid="30758"/>
                                        </p:tgtEl>
                                      </p:cBhvr>
                                    </p:animEffect>
                                  </p:childTnLst>
                                </p:cTn>
                              </p:par>
                            </p:childTnLst>
                          </p:cTn>
                        </p:par>
                      </p:childTnLst>
                    </p:cTn>
                  </p:par>
                  <p:par>
                    <p:cTn id="120" fill="hold">
                      <p:stCondLst>
                        <p:cond delay="indefinite"/>
                      </p:stCondLst>
                      <p:childTnLst>
                        <p:par>
                          <p:cTn id="121" fill="hold">
                            <p:stCondLst>
                              <p:cond delay="0"/>
                            </p:stCondLst>
                            <p:childTnLst>
                              <p:par>
                                <p:cTn id="122" presetID="5" presetClass="entr" presetSubtype="10" fill="hold" grpId="0" nodeType="clickEffect">
                                  <p:stCondLst>
                                    <p:cond delay="0"/>
                                  </p:stCondLst>
                                  <p:childTnLst>
                                    <p:set>
                                      <p:cBhvr>
                                        <p:cTn id="123" dur="1" fill="hold">
                                          <p:stCondLst>
                                            <p:cond delay="0"/>
                                          </p:stCondLst>
                                        </p:cTn>
                                        <p:tgtEl>
                                          <p:spTgt spid="30770"/>
                                        </p:tgtEl>
                                        <p:attrNameLst>
                                          <p:attrName>style.visibility</p:attrName>
                                        </p:attrNameLst>
                                      </p:cBhvr>
                                      <p:to>
                                        <p:strVal val="visible"/>
                                      </p:to>
                                    </p:set>
                                    <p:animEffect transition="in" filter="checkerboard(across)">
                                      <p:cBhvr>
                                        <p:cTn id="124" dur="500"/>
                                        <p:tgtEl>
                                          <p:spTgt spid="30770"/>
                                        </p:tgtEl>
                                      </p:cBhvr>
                                    </p:animEffect>
                                  </p:childTnLst>
                                </p:cTn>
                              </p:par>
                              <p:par>
                                <p:cTn id="125" presetID="5" presetClass="entr" presetSubtype="10" fill="hold" nodeType="withEffect">
                                  <p:stCondLst>
                                    <p:cond delay="0"/>
                                  </p:stCondLst>
                                  <p:childTnLst>
                                    <p:set>
                                      <p:cBhvr>
                                        <p:cTn id="126" dur="1" fill="hold">
                                          <p:stCondLst>
                                            <p:cond delay="0"/>
                                          </p:stCondLst>
                                        </p:cTn>
                                        <p:tgtEl>
                                          <p:spTgt spid="84"/>
                                        </p:tgtEl>
                                        <p:attrNameLst>
                                          <p:attrName>style.visibility</p:attrName>
                                        </p:attrNameLst>
                                      </p:cBhvr>
                                      <p:to>
                                        <p:strVal val="visible"/>
                                      </p:to>
                                    </p:set>
                                    <p:animEffect transition="in" filter="checkerboard(across)">
                                      <p:cBhvr>
                                        <p:cTn id="127" dur="500"/>
                                        <p:tgtEl>
                                          <p:spTgt spid="84"/>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30778"/>
                                        </p:tgtEl>
                                        <p:attrNameLst>
                                          <p:attrName>style.visibility</p:attrName>
                                        </p:attrNameLst>
                                      </p:cBhvr>
                                      <p:to>
                                        <p:strVal val="visible"/>
                                      </p:to>
                                    </p:set>
                                    <p:animEffect transition="in" filter="checkerboard(across)">
                                      <p:cBhvr>
                                        <p:cTn id="130" dur="500"/>
                                        <p:tgtEl>
                                          <p:spTgt spid="30778"/>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30780"/>
                                        </p:tgtEl>
                                        <p:attrNameLst>
                                          <p:attrName>style.visibility</p:attrName>
                                        </p:attrNameLst>
                                      </p:cBhvr>
                                      <p:to>
                                        <p:strVal val="visible"/>
                                      </p:to>
                                    </p:set>
                                    <p:animEffect transition="in" filter="checkerboard(across)">
                                      <p:cBhvr>
                                        <p:cTn id="133" dur="500"/>
                                        <p:tgtEl>
                                          <p:spTgt spid="30780"/>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30782"/>
                                        </p:tgtEl>
                                        <p:attrNameLst>
                                          <p:attrName>style.visibility</p:attrName>
                                        </p:attrNameLst>
                                      </p:cBhvr>
                                      <p:to>
                                        <p:strVal val="visible"/>
                                      </p:to>
                                    </p:set>
                                    <p:animEffect transition="in" filter="checkerboard(across)">
                                      <p:cBhvr>
                                        <p:cTn id="136" dur="500"/>
                                        <p:tgtEl>
                                          <p:spTgt spid="30782"/>
                                        </p:tgtEl>
                                      </p:cBhvr>
                                    </p:animEffect>
                                  </p:childTnLst>
                                </p:cTn>
                              </p:par>
                              <p:par>
                                <p:cTn id="137" presetID="5" presetClass="entr" presetSubtype="10" fill="hold" nodeType="withEffect">
                                  <p:stCondLst>
                                    <p:cond delay="0"/>
                                  </p:stCondLst>
                                  <p:childTnLst>
                                    <p:set>
                                      <p:cBhvr>
                                        <p:cTn id="138" dur="1" fill="hold">
                                          <p:stCondLst>
                                            <p:cond delay="0"/>
                                          </p:stCondLst>
                                        </p:cTn>
                                        <p:tgtEl>
                                          <p:spTgt spid="110"/>
                                        </p:tgtEl>
                                        <p:attrNameLst>
                                          <p:attrName>style.visibility</p:attrName>
                                        </p:attrNameLst>
                                      </p:cBhvr>
                                      <p:to>
                                        <p:strVal val="visible"/>
                                      </p:to>
                                    </p:set>
                                    <p:animEffect transition="in" filter="checkerboard(across)">
                                      <p:cBhvr>
                                        <p:cTn id="139" dur="500"/>
                                        <p:tgtEl>
                                          <p:spTgt spid="110"/>
                                        </p:tgtEl>
                                      </p:cBhvr>
                                    </p:animEffect>
                                  </p:childTnLst>
                                </p:cTn>
                              </p:par>
                              <p:par>
                                <p:cTn id="140" presetID="5" presetClass="entr" presetSubtype="10" fill="hold" grpId="0" nodeType="withEffect">
                                  <p:stCondLst>
                                    <p:cond delay="0"/>
                                  </p:stCondLst>
                                  <p:childTnLst>
                                    <p:set>
                                      <p:cBhvr>
                                        <p:cTn id="141" dur="1" fill="hold">
                                          <p:stCondLst>
                                            <p:cond delay="0"/>
                                          </p:stCondLst>
                                        </p:cTn>
                                        <p:tgtEl>
                                          <p:spTgt spid="30777"/>
                                        </p:tgtEl>
                                        <p:attrNameLst>
                                          <p:attrName>style.visibility</p:attrName>
                                        </p:attrNameLst>
                                      </p:cBhvr>
                                      <p:to>
                                        <p:strVal val="visible"/>
                                      </p:to>
                                    </p:set>
                                    <p:animEffect transition="in" filter="checkerboard(across)">
                                      <p:cBhvr>
                                        <p:cTn id="142" dur="500"/>
                                        <p:tgtEl>
                                          <p:spTgt spid="30777"/>
                                        </p:tgtEl>
                                      </p:cBhvr>
                                    </p:animEffect>
                                  </p:childTnLst>
                                </p:cTn>
                              </p:par>
                              <p:par>
                                <p:cTn id="143" presetID="5" presetClass="entr" presetSubtype="10" fill="hold" nodeType="withEffect">
                                  <p:stCondLst>
                                    <p:cond delay="0"/>
                                  </p:stCondLst>
                                  <p:childTnLst>
                                    <p:set>
                                      <p:cBhvr>
                                        <p:cTn id="144" dur="1" fill="hold">
                                          <p:stCondLst>
                                            <p:cond delay="0"/>
                                          </p:stCondLst>
                                        </p:cTn>
                                        <p:tgtEl>
                                          <p:spTgt spid="93"/>
                                        </p:tgtEl>
                                        <p:attrNameLst>
                                          <p:attrName>style.visibility</p:attrName>
                                        </p:attrNameLst>
                                      </p:cBhvr>
                                      <p:to>
                                        <p:strVal val="visible"/>
                                      </p:to>
                                    </p:set>
                                    <p:animEffect transition="in" filter="checkerboard(across)">
                                      <p:cBhvr>
                                        <p:cTn id="145" dur="500"/>
                                        <p:tgtEl>
                                          <p:spTgt spid="93"/>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30773"/>
                                        </p:tgtEl>
                                        <p:attrNameLst>
                                          <p:attrName>style.visibility</p:attrName>
                                        </p:attrNameLst>
                                      </p:cBhvr>
                                      <p:to>
                                        <p:strVal val="visible"/>
                                      </p:to>
                                    </p:set>
                                    <p:animEffect transition="in" filter="checkerboard(across)">
                                      <p:cBhvr>
                                        <p:cTn id="148" dur="500"/>
                                        <p:tgtEl>
                                          <p:spTgt spid="30773"/>
                                        </p:tgtEl>
                                      </p:cBhvr>
                                    </p:animEffect>
                                  </p:childTnLst>
                                </p:cTn>
                              </p:par>
                              <p:par>
                                <p:cTn id="149" presetID="5" presetClass="entr" presetSubtype="10" fill="hold" nodeType="withEffect">
                                  <p:stCondLst>
                                    <p:cond delay="0"/>
                                  </p:stCondLst>
                                  <p:childTnLst>
                                    <p:set>
                                      <p:cBhvr>
                                        <p:cTn id="150" dur="1" fill="hold">
                                          <p:stCondLst>
                                            <p:cond delay="0"/>
                                          </p:stCondLst>
                                        </p:cTn>
                                        <p:tgtEl>
                                          <p:spTgt spid="96"/>
                                        </p:tgtEl>
                                        <p:attrNameLst>
                                          <p:attrName>style.visibility</p:attrName>
                                        </p:attrNameLst>
                                      </p:cBhvr>
                                      <p:to>
                                        <p:strVal val="visible"/>
                                      </p:to>
                                    </p:set>
                                    <p:animEffect transition="in" filter="checkerboard(across)">
                                      <p:cBhvr>
                                        <p:cTn id="151" dur="500"/>
                                        <p:tgtEl>
                                          <p:spTgt spid="96"/>
                                        </p:tgtEl>
                                      </p:cBhvr>
                                    </p:animEffect>
                                  </p:childTnLst>
                                </p:cTn>
                              </p:par>
                              <p:par>
                                <p:cTn id="152" presetID="5" presetClass="entr" presetSubtype="10" fill="hold" nodeType="withEffect">
                                  <p:stCondLst>
                                    <p:cond delay="0"/>
                                  </p:stCondLst>
                                  <p:childTnLst>
                                    <p:set>
                                      <p:cBhvr>
                                        <p:cTn id="153" dur="1" fill="hold">
                                          <p:stCondLst>
                                            <p:cond delay="0"/>
                                          </p:stCondLst>
                                        </p:cTn>
                                        <p:tgtEl>
                                          <p:spTgt spid="88"/>
                                        </p:tgtEl>
                                        <p:attrNameLst>
                                          <p:attrName>style.visibility</p:attrName>
                                        </p:attrNameLst>
                                      </p:cBhvr>
                                      <p:to>
                                        <p:strVal val="visible"/>
                                      </p:to>
                                    </p:set>
                                    <p:animEffect transition="in" filter="checkerboard(across)">
                                      <p:cBhvr>
                                        <p:cTn id="154" dur="500"/>
                                        <p:tgtEl>
                                          <p:spTgt spid="88"/>
                                        </p:tgtEl>
                                      </p:cBhvr>
                                    </p:animEffect>
                                  </p:childTnLst>
                                </p:cTn>
                              </p:par>
                              <p:par>
                                <p:cTn id="155" presetID="5" presetClass="entr" presetSubtype="10" fill="hold" grpId="0" nodeType="withEffect">
                                  <p:stCondLst>
                                    <p:cond delay="0"/>
                                  </p:stCondLst>
                                  <p:childTnLst>
                                    <p:set>
                                      <p:cBhvr>
                                        <p:cTn id="156" dur="1" fill="hold">
                                          <p:stCondLst>
                                            <p:cond delay="0"/>
                                          </p:stCondLst>
                                        </p:cTn>
                                        <p:tgtEl>
                                          <p:spTgt spid="30776"/>
                                        </p:tgtEl>
                                        <p:attrNameLst>
                                          <p:attrName>style.visibility</p:attrName>
                                        </p:attrNameLst>
                                      </p:cBhvr>
                                      <p:to>
                                        <p:strVal val="visible"/>
                                      </p:to>
                                    </p:set>
                                    <p:animEffect transition="in" filter="checkerboard(across)">
                                      <p:cBhvr>
                                        <p:cTn id="157" dur="500"/>
                                        <p:tgtEl>
                                          <p:spTgt spid="30776"/>
                                        </p:tgtEl>
                                      </p:cBhvr>
                                    </p:animEffect>
                                  </p:childTnLst>
                                </p:cTn>
                              </p:par>
                              <p:par>
                                <p:cTn id="158" presetID="5" presetClass="entr" presetSubtype="10" fill="hold" grpId="0" nodeType="withEffect">
                                  <p:stCondLst>
                                    <p:cond delay="0"/>
                                  </p:stCondLst>
                                  <p:childTnLst>
                                    <p:set>
                                      <p:cBhvr>
                                        <p:cTn id="159" dur="1" fill="hold">
                                          <p:stCondLst>
                                            <p:cond delay="0"/>
                                          </p:stCondLst>
                                        </p:cTn>
                                        <p:tgtEl>
                                          <p:spTgt spid="30754"/>
                                        </p:tgtEl>
                                        <p:attrNameLst>
                                          <p:attrName>style.visibility</p:attrName>
                                        </p:attrNameLst>
                                      </p:cBhvr>
                                      <p:to>
                                        <p:strVal val="visible"/>
                                      </p:to>
                                    </p:set>
                                    <p:animEffect transition="in" filter="checkerboard(across)">
                                      <p:cBhvr>
                                        <p:cTn id="160" dur="500"/>
                                        <p:tgtEl>
                                          <p:spTgt spid="30754"/>
                                        </p:tgtEl>
                                      </p:cBhvr>
                                    </p:animEffect>
                                  </p:childTnLst>
                                </p:cTn>
                              </p:par>
                              <p:par>
                                <p:cTn id="161" presetID="5" presetClass="entr" presetSubtype="10" fill="hold" grpId="0" nodeType="withEffect">
                                  <p:stCondLst>
                                    <p:cond delay="0"/>
                                  </p:stCondLst>
                                  <p:childTnLst>
                                    <p:set>
                                      <p:cBhvr>
                                        <p:cTn id="162" dur="1" fill="hold">
                                          <p:stCondLst>
                                            <p:cond delay="0"/>
                                          </p:stCondLst>
                                        </p:cTn>
                                        <p:tgtEl>
                                          <p:spTgt spid="30779"/>
                                        </p:tgtEl>
                                        <p:attrNameLst>
                                          <p:attrName>style.visibility</p:attrName>
                                        </p:attrNameLst>
                                      </p:cBhvr>
                                      <p:to>
                                        <p:strVal val="visible"/>
                                      </p:to>
                                    </p:set>
                                    <p:animEffect transition="in" filter="checkerboard(across)">
                                      <p:cBhvr>
                                        <p:cTn id="163" dur="500"/>
                                        <p:tgtEl>
                                          <p:spTgt spid="30779"/>
                                        </p:tgtEl>
                                      </p:cBhvr>
                                    </p:animEffect>
                                  </p:childTnLst>
                                </p:cTn>
                              </p:par>
                              <p:par>
                                <p:cTn id="164" presetID="5" presetClass="entr" presetSubtype="10" fill="hold" nodeType="withEffect">
                                  <p:stCondLst>
                                    <p:cond delay="0"/>
                                  </p:stCondLst>
                                  <p:childTnLst>
                                    <p:set>
                                      <p:cBhvr>
                                        <p:cTn id="165" dur="1" fill="hold">
                                          <p:stCondLst>
                                            <p:cond delay="0"/>
                                          </p:stCondLst>
                                        </p:cTn>
                                        <p:tgtEl>
                                          <p:spTgt spid="105"/>
                                        </p:tgtEl>
                                        <p:attrNameLst>
                                          <p:attrName>style.visibility</p:attrName>
                                        </p:attrNameLst>
                                      </p:cBhvr>
                                      <p:to>
                                        <p:strVal val="visible"/>
                                      </p:to>
                                    </p:set>
                                    <p:animEffect transition="in" filter="checkerboard(across)">
                                      <p:cBhvr>
                                        <p:cTn id="166" dur="500"/>
                                        <p:tgtEl>
                                          <p:spTgt spid="105"/>
                                        </p:tgtEl>
                                      </p:cBhvr>
                                    </p:animEffect>
                                  </p:childTnLst>
                                </p:cTn>
                              </p:par>
                              <p:par>
                                <p:cTn id="167" presetID="5" presetClass="entr" presetSubtype="10" fill="hold" grpId="0" nodeType="withEffect">
                                  <p:stCondLst>
                                    <p:cond delay="0"/>
                                  </p:stCondLst>
                                  <p:childTnLst>
                                    <p:set>
                                      <p:cBhvr>
                                        <p:cTn id="168" dur="1" fill="hold">
                                          <p:stCondLst>
                                            <p:cond delay="0"/>
                                          </p:stCondLst>
                                        </p:cTn>
                                        <p:tgtEl>
                                          <p:spTgt spid="64"/>
                                        </p:tgtEl>
                                        <p:attrNameLst>
                                          <p:attrName>style.visibility</p:attrName>
                                        </p:attrNameLst>
                                      </p:cBhvr>
                                      <p:to>
                                        <p:strVal val="visible"/>
                                      </p:to>
                                    </p:set>
                                    <p:animEffect transition="in" filter="checkerboard(across)">
                                      <p:cBhvr>
                                        <p:cTn id="169" dur="500"/>
                                        <p:tgtEl>
                                          <p:spTgt spid="64"/>
                                        </p:tgtEl>
                                      </p:cBhvr>
                                    </p:animEffect>
                                  </p:childTnLst>
                                </p:cTn>
                              </p:par>
                              <p:par>
                                <p:cTn id="170" presetID="5" presetClass="entr" presetSubtype="10" fill="hold" nodeType="withEffect">
                                  <p:stCondLst>
                                    <p:cond delay="0"/>
                                  </p:stCondLst>
                                  <p:childTnLst>
                                    <p:set>
                                      <p:cBhvr>
                                        <p:cTn id="171" dur="1" fill="hold">
                                          <p:stCondLst>
                                            <p:cond delay="0"/>
                                          </p:stCondLst>
                                        </p:cTn>
                                        <p:tgtEl>
                                          <p:spTgt spid="65"/>
                                        </p:tgtEl>
                                        <p:attrNameLst>
                                          <p:attrName>style.visibility</p:attrName>
                                        </p:attrNameLst>
                                      </p:cBhvr>
                                      <p:to>
                                        <p:strVal val="visible"/>
                                      </p:to>
                                    </p:set>
                                    <p:animEffect transition="in" filter="checkerboard(across)">
                                      <p:cBhvr>
                                        <p:cTn id="17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0" grpId="0" animBg="1"/>
      <p:bldP spid="30731" grpId="0" animBg="1"/>
      <p:bldP spid="30732" grpId="0" animBg="1"/>
      <p:bldP spid="30733" grpId="0" animBg="1"/>
      <p:bldP spid="30734" grpId="0" animBg="1"/>
      <p:bldP spid="30735" grpId="0" animBg="1"/>
      <p:bldP spid="30736" grpId="0" animBg="1"/>
      <p:bldP spid="30737" grpId="0" animBg="1"/>
      <p:bldP spid="30740" grpId="0" animBg="1"/>
      <p:bldP spid="30741" grpId="0" animBg="1"/>
      <p:bldP spid="30742" grpId="0" animBg="1"/>
      <p:bldP spid="30743" grpId="0" animBg="1"/>
      <p:bldP spid="30744" grpId="0" animBg="1"/>
      <p:bldP spid="30745" grpId="0" animBg="1"/>
      <p:bldP spid="30746" grpId="0" animBg="1"/>
      <p:bldP spid="30747" grpId="0" animBg="1"/>
      <p:bldP spid="30750" grpId="0" animBg="1"/>
      <p:bldP spid="30751" grpId="0" animBg="1"/>
      <p:bldP spid="30752" grpId="0" animBg="1"/>
      <p:bldP spid="30753" grpId="0" animBg="1"/>
      <p:bldP spid="30754" grpId="0" animBg="1"/>
      <p:bldP spid="30755" grpId="0" animBg="1"/>
      <p:bldP spid="30756" grpId="0" animBg="1"/>
      <p:bldP spid="30757" grpId="0" animBg="1"/>
      <p:bldP spid="30758" grpId="0" animBg="1"/>
      <p:bldP spid="30759" grpId="0" animBg="1"/>
      <p:bldP spid="30760" grpId="0" animBg="1"/>
      <p:bldP spid="30761" grpId="0" animBg="1"/>
      <p:bldP spid="30762" grpId="0" animBg="1"/>
      <p:bldP spid="30763" grpId="0" animBg="1"/>
      <p:bldP spid="30764" grpId="0" animBg="1"/>
      <p:bldP spid="30765" grpId="0" animBg="1"/>
      <p:bldP spid="30766" grpId="0"/>
      <p:bldP spid="30767" grpId="0"/>
      <p:bldP spid="30768" grpId="0"/>
      <p:bldP spid="30769" grpId="0"/>
      <p:bldP spid="30770" grpId="0" animBg="1"/>
      <p:bldP spid="30773" grpId="0" animBg="1"/>
      <p:bldP spid="30776" grpId="0"/>
      <p:bldP spid="30777" grpId="0"/>
      <p:bldP spid="30778" grpId="0"/>
      <p:bldP spid="30779" grpId="0"/>
      <p:bldP spid="30780" grpId="0" animBg="1"/>
      <p:bldP spid="30782" grpId="0" animBg="1"/>
      <p:bldP spid="6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85860"/>
            <a:ext cx="8229600" cy="4810140"/>
          </a:xfrm>
        </p:spPr>
        <p:txBody>
          <a:bodyPr/>
          <a:lstStyle/>
          <a:p>
            <a:r>
              <a:rPr lang="tr-TR" sz="2400" dirty="0" smtClean="0"/>
              <a:t>ÜRÜNLER(</a:t>
            </a:r>
            <a:r>
              <a:rPr lang="tr-TR" sz="2400" u="sng" dirty="0" smtClean="0"/>
              <a:t>Ürün ID</a:t>
            </a:r>
            <a:r>
              <a:rPr lang="tr-TR" sz="2400" dirty="0" smtClean="0"/>
              <a:t>, Ürün Adı, Alış Fiyatı, Satış 			Fiyatı, Kategori ID, Firma ID)</a:t>
            </a:r>
          </a:p>
          <a:p>
            <a:r>
              <a:rPr lang="tr-TR" sz="2400" dirty="0" smtClean="0"/>
              <a:t>KATEGORİLER(</a:t>
            </a:r>
            <a:r>
              <a:rPr lang="tr-TR" sz="2400" u="sng" dirty="0" smtClean="0"/>
              <a:t>Kategori ID</a:t>
            </a:r>
            <a:r>
              <a:rPr lang="tr-TR" sz="2400" dirty="0" smtClean="0"/>
              <a:t>, Kategori Adı, KDV 							Oranı)</a:t>
            </a:r>
          </a:p>
          <a:p>
            <a:r>
              <a:rPr lang="tr-TR" sz="2400" dirty="0" smtClean="0"/>
              <a:t>FİRMALAR(</a:t>
            </a:r>
            <a:r>
              <a:rPr lang="tr-TR" sz="2400" u="sng" dirty="0" smtClean="0"/>
              <a:t>Firma ID</a:t>
            </a:r>
            <a:r>
              <a:rPr lang="tr-TR" sz="2400" dirty="0" smtClean="0"/>
              <a:t>, Firma Adı, Telefon, Adres)</a:t>
            </a:r>
          </a:p>
          <a:p>
            <a:r>
              <a:rPr lang="tr-TR" sz="2400" dirty="0" smtClean="0"/>
              <a:t>MÜŞTERİLER(</a:t>
            </a:r>
            <a:r>
              <a:rPr lang="tr-TR" sz="2400" u="sng" dirty="0" smtClean="0"/>
              <a:t>Müşteri ID</a:t>
            </a:r>
            <a:r>
              <a:rPr lang="tr-TR" sz="2400" dirty="0" smtClean="0"/>
              <a:t>, Adı, Soyadı, Adresi, 							Telefonu)</a:t>
            </a:r>
          </a:p>
          <a:p>
            <a:r>
              <a:rPr lang="tr-TR" sz="2400" dirty="0" smtClean="0"/>
              <a:t>SİPARİŞLER(</a:t>
            </a:r>
            <a:r>
              <a:rPr lang="tr-TR" sz="2400" u="sng" dirty="0" smtClean="0"/>
              <a:t>Sipariş ID</a:t>
            </a:r>
            <a:r>
              <a:rPr lang="tr-TR" sz="2400" dirty="0" smtClean="0"/>
              <a:t>, Müşteri ID, Tarih)</a:t>
            </a:r>
          </a:p>
          <a:p>
            <a:r>
              <a:rPr lang="tr-TR" sz="2400" dirty="0" smtClean="0"/>
              <a:t>SİPARİŞ_DETAY(</a:t>
            </a:r>
            <a:r>
              <a:rPr lang="tr-TR" sz="2400" u="sng" dirty="0" smtClean="0"/>
              <a:t>Sipariş ID</a:t>
            </a:r>
            <a:r>
              <a:rPr lang="tr-TR" sz="2400" dirty="0" smtClean="0"/>
              <a:t>, </a:t>
            </a:r>
            <a:r>
              <a:rPr lang="tr-TR" sz="2400" u="sng" dirty="0" smtClean="0"/>
              <a:t>Ürün ID</a:t>
            </a:r>
            <a:r>
              <a:rPr lang="tr-TR" sz="2400" dirty="0" smtClean="0"/>
              <a:t>, Adet)</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Turgut </a:t>
            </a:r>
            <a:r>
              <a:rPr lang="tr-TR" dirty="0" err="1" smtClean="0"/>
              <a:t>Özseven</a:t>
            </a:r>
            <a:r>
              <a:rPr lang="tr-TR" dirty="0" smtClean="0"/>
              <a:t>-Veri tabanı yönetim sistemleri kitabı</a:t>
            </a:r>
          </a:p>
          <a:p>
            <a:r>
              <a:rPr lang="tr-TR" dirty="0" smtClean="0"/>
              <a:t>ORACLE veri tabanı eğitimi notları</a:t>
            </a:r>
          </a:p>
          <a:p>
            <a:r>
              <a:rPr lang="tr-TR" dirty="0" smtClean="0"/>
              <a:t>Prof. Dr. Ümit </a:t>
            </a:r>
            <a:r>
              <a:rPr lang="tr-TR" dirty="0" err="1" smtClean="0"/>
              <a:t>Kocabıçak</a:t>
            </a:r>
            <a:r>
              <a:rPr lang="tr-TR" dirty="0" smtClean="0"/>
              <a:t> Sakarya üniversitesi Veri tabanı ders notları.</a:t>
            </a:r>
          </a:p>
          <a:p>
            <a:endParaRPr lang="tr-TR" dirty="0"/>
          </a:p>
        </p:txBody>
      </p:sp>
      <p:sp>
        <p:nvSpPr>
          <p:cNvPr id="3" name="2 Başlık"/>
          <p:cNvSpPr>
            <a:spLocks noGrp="1"/>
          </p:cNvSpPr>
          <p:nvPr>
            <p:ph type="title"/>
          </p:nvPr>
        </p:nvSpPr>
        <p:spPr/>
        <p:txBody>
          <a:bodyPr/>
          <a:lstStyle/>
          <a:p>
            <a:r>
              <a:rPr lang="tr-TR" dirty="0" smtClean="0"/>
              <a:t>KAYNAKLAR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pPr lvl="1">
              <a:buNone/>
            </a:pPr>
            <a:r>
              <a:rPr lang="tr-TR" b="1" dirty="0" smtClean="0"/>
              <a:t>Satır ve Sütun</a:t>
            </a:r>
          </a:p>
          <a:p>
            <a:pPr>
              <a:buFont typeface="Wingdings" pitchFamily="2" charset="2"/>
              <a:buChar char="Ø"/>
            </a:pPr>
            <a:r>
              <a:rPr lang="tr-TR" dirty="0" smtClean="0"/>
              <a:t>Bir tablo satır ve sütunlardan oluşur.</a:t>
            </a:r>
          </a:p>
          <a:p>
            <a:pPr>
              <a:buFont typeface="Wingdings" pitchFamily="2" charset="2"/>
              <a:buChar char="Ø"/>
            </a:pPr>
            <a:r>
              <a:rPr lang="tr-TR" dirty="0" smtClean="0"/>
              <a:t>Sütun tablo içerisinde tutulan her bir veri türüne göre verilen isimdir.</a:t>
            </a:r>
          </a:p>
          <a:p>
            <a:pPr>
              <a:buFont typeface="Wingdings" pitchFamily="2" charset="2"/>
              <a:buChar char="Ø"/>
            </a:pPr>
            <a:r>
              <a:rPr lang="tr-TR" dirty="0" smtClean="0"/>
              <a:t>Satır tablo içerisinde sütuna ait veri grubudur.</a:t>
            </a:r>
          </a:p>
          <a:p>
            <a:pPr>
              <a:buNone/>
            </a:pPr>
            <a:endParaRPr lang="tr-TR" dirty="0" smtClean="0"/>
          </a:p>
          <a:p>
            <a:pPr lvl="1">
              <a:buNone/>
            </a:pPr>
            <a:r>
              <a:rPr lang="tr-TR" b="1" dirty="0" smtClean="0"/>
              <a:t>Veri Tipleri</a:t>
            </a:r>
          </a:p>
          <a:p>
            <a:pPr>
              <a:buFont typeface="Wingdings" pitchFamily="2" charset="2"/>
              <a:buChar char="Ø"/>
            </a:pPr>
            <a:r>
              <a:rPr lang="tr-TR" dirty="0" smtClean="0"/>
              <a:t>Oluşturulan veri tabanında tutulan verilerin hepsi aynı türde değildir. Örneğin isim bilgisi karakter iken numara bilgisi sayıdır. </a:t>
            </a:r>
          </a:p>
          <a:p>
            <a:pPr>
              <a:buFont typeface="Courier New" pitchFamily="49" charset="0"/>
              <a:buChar char="o"/>
            </a:pP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4290"/>
            <a:ext cx="8229600" cy="5881710"/>
          </a:xfrm>
        </p:spPr>
        <p:txBody>
          <a:bodyPr/>
          <a:lstStyle/>
          <a:p>
            <a:pPr lvl="1">
              <a:buNone/>
            </a:pPr>
            <a:r>
              <a:rPr lang="tr-TR" b="1" dirty="0" smtClean="0"/>
              <a:t>Anahtar Kullanımı</a:t>
            </a:r>
          </a:p>
          <a:p>
            <a:pPr>
              <a:buFont typeface="Wingdings" pitchFamily="2" charset="2"/>
              <a:buChar char="Ø"/>
            </a:pPr>
            <a:r>
              <a:rPr lang="tr-TR" dirty="0" smtClean="0"/>
              <a:t>Tablolarda kullanılan kayıtları birbirinden ayırt etmek kullanılırlar.</a:t>
            </a:r>
          </a:p>
          <a:p>
            <a:pPr marL="880110" lvl="1" indent="-514350">
              <a:buNone/>
            </a:pPr>
            <a:r>
              <a:rPr lang="tr-TR" b="1" i="1" dirty="0" smtClean="0"/>
              <a:t>1.Birincil </a:t>
            </a:r>
            <a:r>
              <a:rPr lang="tr-TR" b="1" i="1" dirty="0" smtClean="0"/>
              <a:t>anahtar (</a:t>
            </a:r>
            <a:r>
              <a:rPr lang="tr-TR" b="1" i="1" dirty="0" err="1" smtClean="0"/>
              <a:t>Primary</a:t>
            </a:r>
            <a:r>
              <a:rPr lang="tr-TR" b="1" i="1" dirty="0" smtClean="0"/>
              <a:t> </a:t>
            </a:r>
            <a:r>
              <a:rPr lang="tr-TR" b="1" i="1" dirty="0" err="1" smtClean="0"/>
              <a:t>Key</a:t>
            </a:r>
            <a:r>
              <a:rPr lang="tr-TR" b="1" i="1" dirty="0" smtClean="0"/>
              <a:t>):</a:t>
            </a:r>
          </a:p>
          <a:p>
            <a:pPr marL="514350" indent="-514350">
              <a:buFont typeface="Wingdings" pitchFamily="2" charset="2"/>
              <a:buChar char="Ø"/>
            </a:pPr>
            <a:r>
              <a:rPr lang="tr-TR" dirty="0" smtClean="0"/>
              <a:t>Kayıt içerisinde benzersiz olan sütundur. Örneğin öğrenci tablosunda ki öğrenci numarası sütunu bir birincil anahtardır. Aynı öğrenci numarası 2 farklı öğrencide olamaz. Kayıtları birbirinden ayırmamızı sağlar.</a:t>
            </a:r>
          </a:p>
          <a:p>
            <a:pPr marL="514350" indent="-514350">
              <a:buFont typeface="Wingdings" pitchFamily="2" charset="2"/>
              <a:buChar char="Ø"/>
            </a:pPr>
            <a:r>
              <a:rPr lang="tr-TR" dirty="0" smtClean="0"/>
              <a:t>Birincil anahtar olan alan boş(</a:t>
            </a:r>
            <a:r>
              <a:rPr lang="tr-TR" dirty="0" err="1" smtClean="0"/>
              <a:t>null</a:t>
            </a:r>
            <a:r>
              <a:rPr lang="tr-TR" dirty="0" smtClean="0"/>
              <a:t>) veya birbirinin aynı olan değer de olamaz.</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4290"/>
            <a:ext cx="8229600" cy="5881710"/>
          </a:xfrm>
        </p:spPr>
        <p:txBody>
          <a:bodyPr/>
          <a:lstStyle/>
          <a:p>
            <a:pPr marL="880110" lvl="1" indent="-514350">
              <a:buNone/>
            </a:pPr>
            <a:r>
              <a:rPr lang="tr-TR" b="1" i="1" dirty="0" smtClean="0"/>
              <a:t>2.Yabancı </a:t>
            </a:r>
            <a:r>
              <a:rPr lang="tr-TR" b="1" i="1" dirty="0" smtClean="0"/>
              <a:t>Anahtar (</a:t>
            </a:r>
            <a:r>
              <a:rPr lang="tr-TR" b="1" i="1" dirty="0" err="1" smtClean="0"/>
              <a:t>foreign</a:t>
            </a:r>
            <a:r>
              <a:rPr lang="tr-TR" b="1" i="1" dirty="0" smtClean="0"/>
              <a:t> </a:t>
            </a:r>
            <a:r>
              <a:rPr lang="tr-TR" b="1" i="1" dirty="0" err="1" smtClean="0"/>
              <a:t>Key</a:t>
            </a:r>
            <a:r>
              <a:rPr lang="tr-TR" b="1" i="1" dirty="0" smtClean="0"/>
              <a:t>):</a:t>
            </a:r>
          </a:p>
          <a:p>
            <a:pPr marL="514350" indent="-514350">
              <a:buFont typeface="Wingdings" pitchFamily="2" charset="2"/>
              <a:buChar char="Ø"/>
            </a:pPr>
            <a:r>
              <a:rPr lang="tr-TR" dirty="0" smtClean="0"/>
              <a:t>Yabancı anahtar bir sütun veya birden fazla sütunun birleşiminden oluşabilir.</a:t>
            </a:r>
          </a:p>
          <a:p>
            <a:pPr marL="514350" indent="-514350">
              <a:buFont typeface="Wingdings" pitchFamily="2" charset="2"/>
              <a:buChar char="Ø"/>
            </a:pPr>
            <a:r>
              <a:rPr lang="tr-TR" dirty="0" smtClean="0"/>
              <a:t>Tablolar arasında ilişki kurmak için kullanılır.</a:t>
            </a:r>
          </a:p>
          <a:p>
            <a:pPr marL="514350" indent="-514350">
              <a:buFont typeface="Wingdings" pitchFamily="2" charset="2"/>
              <a:buChar char="Ø"/>
            </a:pPr>
            <a:r>
              <a:rPr lang="tr-TR" dirty="0" smtClean="0"/>
              <a:t>Bir tabloda ki birincil anahtar ile başka bir tabloda ilişki kurmak için kullanılır.</a:t>
            </a:r>
          </a:p>
          <a:p>
            <a:pPr marL="514350" indent="-514350">
              <a:buFont typeface="Wingdings" pitchFamily="2" charset="2"/>
              <a:buChar char="Ø"/>
            </a:pPr>
            <a:r>
              <a:rPr lang="tr-TR" dirty="0" smtClean="0"/>
              <a:t>Bu değer de birincil anahtar gibi boş (</a:t>
            </a:r>
            <a:r>
              <a:rPr lang="tr-TR" dirty="0" err="1" smtClean="0"/>
              <a:t>null</a:t>
            </a:r>
            <a:r>
              <a:rPr lang="tr-TR" dirty="0" smtClean="0"/>
              <a:t>) olamaz.</a:t>
            </a:r>
          </a:p>
          <a:p>
            <a:pPr marL="514350" indent="-514350">
              <a:buFont typeface="Courier New" pitchFamily="49" charset="0"/>
              <a:buChar char="o"/>
            </a:pPr>
            <a:endParaRPr lang="tr-TR" dirty="0" smtClean="0"/>
          </a:p>
          <a:p>
            <a:pPr marL="514350" indent="-514350">
              <a:buNone/>
            </a:pPr>
            <a:endParaRPr lang="tr-TR" dirty="0"/>
          </a:p>
        </p:txBody>
      </p:sp>
      <p:sp>
        <p:nvSpPr>
          <p:cNvPr id="4" name="3 Dikdörtgen"/>
          <p:cNvSpPr/>
          <p:nvPr/>
        </p:nvSpPr>
        <p:spPr>
          <a:xfrm>
            <a:off x="642910" y="3786190"/>
            <a:ext cx="2786082"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Ogr</a:t>
            </a:r>
            <a:r>
              <a:rPr lang="tr-TR" dirty="0" smtClean="0"/>
              <a:t>_No</a:t>
            </a:r>
          </a:p>
          <a:p>
            <a:pPr algn="ctr"/>
            <a:r>
              <a:rPr lang="tr-TR" dirty="0" smtClean="0"/>
              <a:t>Ad</a:t>
            </a:r>
          </a:p>
          <a:p>
            <a:pPr algn="ctr"/>
            <a:r>
              <a:rPr lang="tr-TR" dirty="0" err="1" smtClean="0"/>
              <a:t>Soyad</a:t>
            </a:r>
            <a:endParaRPr lang="tr-TR" dirty="0" smtClean="0"/>
          </a:p>
          <a:p>
            <a:pPr algn="ctr"/>
            <a:r>
              <a:rPr lang="tr-TR" dirty="0" smtClean="0"/>
              <a:t>Bol_Kod</a:t>
            </a:r>
            <a:endParaRPr lang="tr-TR" dirty="0"/>
          </a:p>
        </p:txBody>
      </p:sp>
      <p:sp>
        <p:nvSpPr>
          <p:cNvPr id="5" name="4 Dikdörtgen"/>
          <p:cNvSpPr/>
          <p:nvPr/>
        </p:nvSpPr>
        <p:spPr>
          <a:xfrm>
            <a:off x="5286380" y="3857628"/>
            <a:ext cx="2786082" cy="1928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Bol_Kod</a:t>
            </a:r>
          </a:p>
          <a:p>
            <a:pPr algn="ctr"/>
            <a:r>
              <a:rPr lang="tr-TR" dirty="0" smtClean="0"/>
              <a:t>Bol_Ad</a:t>
            </a:r>
            <a:endParaRPr lang="tr-TR" dirty="0"/>
          </a:p>
        </p:txBody>
      </p:sp>
      <p:cxnSp>
        <p:nvCxnSpPr>
          <p:cNvPr id="8" name="7 Düz Ok Bağlayıcısı"/>
          <p:cNvCxnSpPr/>
          <p:nvPr/>
        </p:nvCxnSpPr>
        <p:spPr>
          <a:xfrm flipV="1">
            <a:off x="2571736" y="4643446"/>
            <a:ext cx="3571900" cy="571504"/>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738834"/>
          </a:xfrm>
        </p:spPr>
        <p:txBody>
          <a:bodyPr>
            <a:normAutofit lnSpcReduction="10000"/>
          </a:bodyPr>
          <a:lstStyle/>
          <a:p>
            <a:pPr lvl="1">
              <a:buNone/>
            </a:pPr>
            <a:r>
              <a:rPr lang="tr-TR" b="1" i="1" dirty="0" smtClean="0"/>
              <a:t>3.Tekil </a:t>
            </a:r>
            <a:r>
              <a:rPr lang="tr-TR" b="1" i="1" dirty="0" smtClean="0"/>
              <a:t>Anahtar (</a:t>
            </a:r>
            <a:r>
              <a:rPr lang="tr-TR" b="1" i="1" dirty="0" err="1" smtClean="0"/>
              <a:t>Unique</a:t>
            </a:r>
            <a:r>
              <a:rPr lang="tr-TR" b="1" i="1" dirty="0" smtClean="0"/>
              <a:t> </a:t>
            </a:r>
            <a:r>
              <a:rPr lang="tr-TR" b="1" i="1" dirty="0" err="1" smtClean="0"/>
              <a:t>Key</a:t>
            </a:r>
            <a:r>
              <a:rPr lang="tr-TR" b="1" i="1" dirty="0" smtClean="0"/>
              <a:t>):</a:t>
            </a:r>
          </a:p>
          <a:p>
            <a:pPr>
              <a:buFont typeface="Wingdings" pitchFamily="2" charset="2"/>
              <a:buChar char="Ø"/>
            </a:pPr>
            <a:r>
              <a:rPr lang="tr-TR" dirty="0" smtClean="0"/>
              <a:t>Birincil anahtarda olduğu gibi benzersiz bir değere sahiptir. Birincil anahtardan farkı ise değeri boş (</a:t>
            </a:r>
            <a:r>
              <a:rPr lang="tr-TR" dirty="0" err="1" smtClean="0"/>
              <a:t>null</a:t>
            </a:r>
            <a:r>
              <a:rPr lang="tr-TR" dirty="0" smtClean="0"/>
              <a:t>) olabilir. Diğer özellikleri birincil anahtar ile aynıdır.</a:t>
            </a:r>
          </a:p>
          <a:p>
            <a:pPr>
              <a:buFont typeface="Courier New" pitchFamily="49" charset="0"/>
              <a:buChar char="o"/>
            </a:pPr>
            <a:endParaRPr lang="tr-TR" dirty="0" smtClean="0"/>
          </a:p>
          <a:p>
            <a:pPr lvl="1">
              <a:buNone/>
            </a:pPr>
            <a:r>
              <a:rPr lang="tr-TR" b="1" dirty="0" smtClean="0"/>
              <a:t>Geçerlilik Kuralı</a:t>
            </a:r>
            <a:r>
              <a:rPr lang="tr-TR" b="1" dirty="0" smtClean="0"/>
              <a:t>:</a:t>
            </a:r>
          </a:p>
          <a:p>
            <a:pPr>
              <a:buFont typeface="Wingdings" pitchFamily="2" charset="2"/>
              <a:buChar char="Ø"/>
            </a:pPr>
            <a:r>
              <a:rPr lang="tr-TR" dirty="0" smtClean="0"/>
              <a:t> </a:t>
            </a:r>
            <a:r>
              <a:rPr lang="tr-TR" dirty="0" smtClean="0"/>
              <a:t>Herhangi bir sütun içerisinde girilebilecek verileri sınırlamak için kullanılır. Geçerlilik kuralında belirtilenden daha fazla veri girişine izin verilmez. Örneğin öğrenci notlarının girildiği bir tabloda not alanına 0 ile 100 arasında not girişine izin vermek için kullanılır. </a:t>
            </a:r>
          </a:p>
          <a:p>
            <a:pPr>
              <a:buFont typeface="Courier New" pitchFamily="49" charset="0"/>
              <a:buChar char="o"/>
            </a:pPr>
            <a:endParaRPr lang="tr-TR" dirty="0" smtClean="0"/>
          </a:p>
          <a:p>
            <a:pPr>
              <a:buFont typeface="Arial" pitchFamily="34" charset="0"/>
              <a:buChar char="•"/>
            </a:pPr>
            <a:r>
              <a:rPr lang="tr-TR"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85728"/>
            <a:ext cx="8229600" cy="5810272"/>
          </a:xfrm>
        </p:spPr>
        <p:txBody>
          <a:bodyPr>
            <a:normAutofit fontScale="92500" lnSpcReduction="10000"/>
          </a:bodyPr>
          <a:lstStyle/>
          <a:p>
            <a:pPr lvl="1">
              <a:buNone/>
            </a:pPr>
            <a:r>
              <a:rPr lang="tr-TR" b="1" i="1" dirty="0" smtClean="0"/>
              <a:t>Veri </a:t>
            </a:r>
            <a:r>
              <a:rPr lang="tr-TR" b="1" i="1" dirty="0" smtClean="0"/>
              <a:t>Modeli Nedir ?</a:t>
            </a:r>
            <a:endParaRPr lang="tr-TR" b="1" i="1" dirty="0" smtClean="0"/>
          </a:p>
          <a:p>
            <a:pPr>
              <a:buFont typeface="Wingdings" pitchFamily="2" charset="2"/>
              <a:buChar char="Ø"/>
            </a:pPr>
            <a:r>
              <a:rPr lang="tr-TR" dirty="0" smtClean="0"/>
              <a:t>Veri tabanlarının temel görevi istenilen bilgileri saklamak olmasına rağmen, yapısal olarak farklılık içermektedir.</a:t>
            </a:r>
          </a:p>
          <a:p>
            <a:pPr>
              <a:buFont typeface="Wingdings" pitchFamily="2" charset="2"/>
              <a:buChar char="Ø"/>
            </a:pPr>
            <a:r>
              <a:rPr lang="tr-TR" dirty="0" smtClean="0"/>
              <a:t>Veri modelleri, verilerin depolanması, işlenmesi, veriler arasında ilişkilerin kurulmasını sağlar. </a:t>
            </a:r>
          </a:p>
          <a:p>
            <a:pPr>
              <a:buFont typeface="Wingdings" pitchFamily="2" charset="2"/>
              <a:buChar char="Ø"/>
            </a:pPr>
            <a:r>
              <a:rPr lang="tr-TR" dirty="0" smtClean="0"/>
              <a:t>Verileri mantıksal düzeyde düzenlemek için her VTYS belirli bir veri modelini kullanır</a:t>
            </a:r>
          </a:p>
          <a:p>
            <a:endParaRPr lang="tr-TR" dirty="0" smtClean="0"/>
          </a:p>
          <a:p>
            <a:endParaRPr lang="tr-TR" dirty="0" smtClean="0"/>
          </a:p>
          <a:p>
            <a:endParaRPr lang="tr-TR" dirty="0" smtClean="0"/>
          </a:p>
          <a:p>
            <a:pPr lvl="1">
              <a:buNone/>
            </a:pPr>
            <a:r>
              <a:rPr lang="tr-TR" b="1" i="1" dirty="0" smtClean="0"/>
              <a:t>Veri Modelleri</a:t>
            </a:r>
          </a:p>
          <a:p>
            <a:pPr marL="514350" indent="-514350">
              <a:buFont typeface="+mj-lt"/>
              <a:buAutoNum type="arabicPeriod"/>
            </a:pPr>
            <a:r>
              <a:rPr lang="tr-TR" dirty="0" smtClean="0"/>
              <a:t>Sıra düzensel veri modeli</a:t>
            </a:r>
          </a:p>
          <a:p>
            <a:pPr marL="514350" indent="-514350">
              <a:buFont typeface="+mj-lt"/>
              <a:buAutoNum type="arabicPeriod"/>
            </a:pPr>
            <a:r>
              <a:rPr lang="tr-TR" dirty="0" smtClean="0"/>
              <a:t>Ağ veri modeli</a:t>
            </a:r>
          </a:p>
          <a:p>
            <a:pPr marL="514350" indent="-514350">
              <a:buFont typeface="+mj-lt"/>
              <a:buAutoNum type="arabicPeriod"/>
            </a:pPr>
            <a:r>
              <a:rPr lang="tr-TR" dirty="0" smtClean="0"/>
              <a:t>İlişkisel veri modeli</a:t>
            </a:r>
          </a:p>
          <a:p>
            <a:pPr marL="514350" indent="-514350">
              <a:buFont typeface="+mj-lt"/>
              <a:buAutoNum type="arabicPeriod"/>
            </a:pPr>
            <a:r>
              <a:rPr lang="tr-TR" dirty="0" smtClean="0"/>
              <a:t>Nesneye yönelik veri modeli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Font typeface="Wingdings" pitchFamily="2" charset="2"/>
              <a:buChar char="Ø"/>
            </a:pPr>
            <a:r>
              <a:rPr lang="tr-TR" dirty="0" smtClean="0"/>
              <a:t>1970’li yılların sonların da kullanılmaya başlanmıştır. </a:t>
            </a:r>
          </a:p>
          <a:p>
            <a:pPr>
              <a:buFont typeface="Wingdings" pitchFamily="2" charset="2"/>
              <a:buChar char="Ø"/>
            </a:pPr>
            <a:r>
              <a:rPr lang="tr-TR" dirty="0" smtClean="0"/>
              <a:t>90’lı yıllar da hemen hemen bütün sistemler ilişkisel tabanlıdır.  Tablolar satır ve </a:t>
            </a:r>
            <a:r>
              <a:rPr lang="tr-TR" dirty="0" smtClean="0"/>
              <a:t>sütunlardan </a:t>
            </a:r>
            <a:r>
              <a:rPr lang="tr-TR" dirty="0" smtClean="0"/>
              <a:t>oluşur. Her sütun ayrı bir veri tutar ve her verinin tipi belirlenmelidir.  Anahtar alanları belirlenmelidir. </a:t>
            </a:r>
          </a:p>
          <a:p>
            <a:pPr>
              <a:buFont typeface="Wingdings" pitchFamily="2" charset="2"/>
              <a:buChar char="Ø"/>
            </a:pPr>
            <a:r>
              <a:rPr lang="tr-TR" dirty="0" smtClean="0"/>
              <a:t>Anahtar alanlar sayesinde </a:t>
            </a:r>
            <a:r>
              <a:rPr lang="tr-TR" dirty="0" smtClean="0"/>
              <a:t>indeksleme </a:t>
            </a:r>
            <a:r>
              <a:rPr lang="tr-TR" dirty="0" smtClean="0"/>
              <a:t>yapıldığı için ilişkisel model de işlemler daha hızlı gerçekleşir.</a:t>
            </a:r>
          </a:p>
          <a:p>
            <a:pPr>
              <a:buFont typeface="Wingdings" pitchFamily="2" charset="2"/>
              <a:buChar char="Ø"/>
            </a:pPr>
            <a:r>
              <a:rPr lang="tr-TR" dirty="0" smtClean="0"/>
              <a:t>Tablolar arasında ki ilişkilere bir göz atalım…</a:t>
            </a:r>
            <a:endParaRPr lang="tr-TR" dirty="0"/>
          </a:p>
        </p:txBody>
      </p:sp>
      <p:sp>
        <p:nvSpPr>
          <p:cNvPr id="3" name="2 Başlık"/>
          <p:cNvSpPr>
            <a:spLocks noGrp="1"/>
          </p:cNvSpPr>
          <p:nvPr>
            <p:ph type="title"/>
          </p:nvPr>
        </p:nvSpPr>
        <p:spPr/>
        <p:txBody>
          <a:bodyPr/>
          <a:lstStyle/>
          <a:p>
            <a:r>
              <a:rPr lang="tr-TR" dirty="0" smtClean="0"/>
              <a:t>İlişkisel Veri Modeli</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300</TotalTime>
  <Words>1468</Words>
  <PresentationFormat>Ekran Gösterisi (4:3)</PresentationFormat>
  <Paragraphs>280</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Kağıt</vt:lpstr>
      <vt:lpstr>Öğretim Görevlisi  Alper Talha Karadeniz  Veri Tabanı 1</vt:lpstr>
      <vt:lpstr>Veri Tabanı Kavramları</vt:lpstr>
      <vt:lpstr>Slayt 3</vt:lpstr>
      <vt:lpstr>Slayt 4</vt:lpstr>
      <vt:lpstr>Slayt 5</vt:lpstr>
      <vt:lpstr>Slayt 6</vt:lpstr>
      <vt:lpstr>Slayt 7</vt:lpstr>
      <vt:lpstr>Slayt 8</vt:lpstr>
      <vt:lpstr>İlişkisel Veri Modeli</vt:lpstr>
      <vt:lpstr>Slayt 10</vt:lpstr>
      <vt:lpstr>Slayt 11</vt:lpstr>
      <vt:lpstr>Slayt 12</vt:lpstr>
      <vt:lpstr>Slayt 13</vt:lpstr>
      <vt:lpstr>Slayt 14</vt:lpstr>
      <vt:lpstr>Slayt 15</vt:lpstr>
      <vt:lpstr>Varlık-İlişki Modelinde ki Temel Öğeler</vt:lpstr>
      <vt:lpstr>Slayt 17</vt:lpstr>
      <vt:lpstr>Slayt 18</vt:lpstr>
      <vt:lpstr>İlişki</vt:lpstr>
      <vt:lpstr>Slayt 20</vt:lpstr>
      <vt:lpstr>Slayt 21</vt:lpstr>
      <vt:lpstr>Slayt 22</vt:lpstr>
      <vt:lpstr>Varlık İlişki Modellerinin Tablolara Dönüştürülmesi</vt:lpstr>
      <vt:lpstr>Slayt 24</vt:lpstr>
      <vt:lpstr>Slayt 25</vt:lpstr>
      <vt:lpstr>Slayt 26</vt:lpstr>
      <vt:lpstr>Slayt 27</vt:lpstr>
      <vt:lpstr>Slayt 28</vt:lpstr>
      <vt:lpstr>Örnek Soru</vt:lpstr>
      <vt:lpstr>Sorunun Cevabı</vt:lpstr>
      <vt:lpstr>Slayt 31</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Görevlisi  Alper Talha Karadeniz  Veri Tabanı 1</dc:title>
  <dc:creator>alper</dc:creator>
  <cp:lastModifiedBy>alper</cp:lastModifiedBy>
  <cp:revision>38</cp:revision>
  <dcterms:created xsi:type="dcterms:W3CDTF">2014-02-22T23:06:39Z</dcterms:created>
  <dcterms:modified xsi:type="dcterms:W3CDTF">2015-07-13T19:53:42Z</dcterms:modified>
</cp:coreProperties>
</file>