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4" autoAdjust="0"/>
    <p:restoredTop sz="9466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13.07.2015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4857784"/>
          </a:xfrm>
        </p:spPr>
        <p:txBody>
          <a:bodyPr/>
          <a:lstStyle/>
          <a:p>
            <a:r>
              <a:rPr lang="tr-TR" b="1" dirty="0" smtClean="0"/>
              <a:t>Öğretim Görevlisi </a:t>
            </a:r>
            <a:br>
              <a:rPr lang="tr-TR" b="1" dirty="0" smtClean="0"/>
            </a:br>
            <a:r>
              <a:rPr lang="tr-TR" b="1" dirty="0" smtClean="0"/>
              <a:t>Alper Talha Karadeniz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Veri Tabanı 1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62579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80"/>
                <a:gridCol w="2085980"/>
                <a:gridCol w="208598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Ogr</a:t>
                      </a:r>
                      <a:r>
                        <a:rPr lang="tr-TR" dirty="0" smtClean="0"/>
                        <a:t>_No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Bol_Kod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Bolum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Bilgisayar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İnsan Kaynakları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571736" y="2357430"/>
          <a:ext cx="609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0814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Ogr</a:t>
                      </a:r>
                      <a:r>
                        <a:rPr lang="tr-TR" dirty="0" smtClean="0"/>
                        <a:t>_No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Ders_Kodu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Sınav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ik1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/>
          <a:lstStyle/>
          <a:p>
            <a:pPr lvl="1">
              <a:buNone/>
            </a:pPr>
            <a:r>
              <a:rPr lang="tr-TR" b="1" i="1" dirty="0" smtClean="0"/>
              <a:t>2NF’nin sorunları;</a:t>
            </a:r>
          </a:p>
          <a:p>
            <a:endParaRPr lang="tr-TR" dirty="0" smtClean="0"/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Satır ekleme sorunu; Yeni bir bölüm tanımlanabilmesi için öğrenci tanımlanmalıdır.</a:t>
            </a:r>
          </a:p>
          <a:p>
            <a:pPr marL="514350" indent="-514350">
              <a:buFont typeface="+mj-lt"/>
              <a:buAutoNum type="alphaLcPeriod"/>
            </a:pPr>
            <a:endParaRPr lang="tr-TR" dirty="0" smtClean="0"/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Satır silme sorunu;  Tek bir öğrenci kalırsa öğrenci silindiğin de bölüm de silinir.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2NF de karşılaşılan geçişli bağımlılıkları ortadan kaldırmak için </a:t>
            </a:r>
            <a:r>
              <a:rPr lang="tr-TR" dirty="0" smtClean="0"/>
              <a:t>gerçekleştirilmiştir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2NF de sadece anahtar sütunlara göre bağımlılıklar ortadan kaldırılmıştır. 3NF de ise anahtar olmayan sütunlara göre de bağımlılıklar ortadan kaldırılır.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3.Normal Form(3NF)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39719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2"/>
                <a:gridCol w="198596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Ogr</a:t>
                      </a:r>
                      <a:r>
                        <a:rPr lang="tr-TR" dirty="0" smtClean="0"/>
                        <a:t>_No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Bol_Kod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BP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İK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500562" y="285728"/>
          <a:ext cx="414340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342902">
                <a:tc>
                  <a:txBody>
                    <a:bodyPr/>
                    <a:lstStyle/>
                    <a:p>
                      <a:r>
                        <a:rPr lang="tr-TR" dirty="0" smtClean="0"/>
                        <a:t>Bol_Kod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Bolum</a:t>
                      </a:r>
                      <a:endParaRPr lang="tr-TR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tr-TR" dirty="0" smtClean="0"/>
                        <a:t>BP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Bilgisayar</a:t>
                      </a:r>
                      <a:endParaRPr lang="tr-TR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r>
                        <a:rPr lang="tr-TR" dirty="0" smtClean="0"/>
                        <a:t>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İnsan Kaynakları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643042" y="2285992"/>
          <a:ext cx="609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0814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Ogr</a:t>
                      </a:r>
                      <a:r>
                        <a:rPr lang="tr-TR" dirty="0" smtClean="0"/>
                        <a:t>_No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Ders_Kodu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Sınav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308148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ik1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Turgut </a:t>
            </a:r>
            <a:r>
              <a:rPr lang="tr-TR" dirty="0" err="1" smtClean="0"/>
              <a:t>Özseven</a:t>
            </a:r>
            <a:r>
              <a:rPr lang="tr-TR" dirty="0" smtClean="0"/>
              <a:t>-Veri tabanı yönetim sistemleri kitabı</a:t>
            </a:r>
          </a:p>
          <a:p>
            <a:r>
              <a:rPr lang="tr-TR" dirty="0" smtClean="0"/>
              <a:t>ORACLE veri tabanı eğitimi notları</a:t>
            </a:r>
          </a:p>
          <a:p>
            <a:r>
              <a:rPr lang="tr-TR" dirty="0" smtClean="0"/>
              <a:t>Prof. Dr. Ümit </a:t>
            </a:r>
            <a:r>
              <a:rPr lang="tr-TR" dirty="0" err="1" smtClean="0"/>
              <a:t>Kocabıçak</a:t>
            </a:r>
            <a:r>
              <a:rPr lang="tr-TR" dirty="0" smtClean="0"/>
              <a:t> Sakarya üniversitesi Veri tabanı ders notları.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b="1" i="1" dirty="0" err="1" smtClean="0"/>
              <a:t>Normalizasyon</a:t>
            </a:r>
            <a:r>
              <a:rPr lang="tr-TR" dirty="0" smtClean="0"/>
              <a:t>;  </a:t>
            </a:r>
            <a:r>
              <a:rPr lang="tr-TR" dirty="0" smtClean="0"/>
              <a:t>V</a:t>
            </a:r>
            <a:r>
              <a:rPr lang="tr-TR" dirty="0" smtClean="0"/>
              <a:t>eri </a:t>
            </a:r>
            <a:r>
              <a:rPr lang="tr-TR" dirty="0" smtClean="0"/>
              <a:t>tabanı tasarım aşamasında veri tekrarını, veri kaybını veya veri yetersizliğini önlemek için gerçekleştirilen işlemlerdir.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Veritabanlarında çok fazla sütun ve satırdan oluşan bir tabloyu tekrarlardan arındırmak için daha az satır ve sütun içeren alt kümelerine ayrıştırma işlemidir.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NORMALİZASYON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Normalizasyon</a:t>
            </a:r>
            <a:r>
              <a:rPr lang="tr-TR" dirty="0" smtClean="0"/>
              <a:t> yapılırken uyulması gereken kurulların her birine </a:t>
            </a:r>
            <a:r>
              <a:rPr lang="tr-TR" b="1" i="1" dirty="0" smtClean="0"/>
              <a:t>normal form </a:t>
            </a:r>
            <a:r>
              <a:rPr lang="tr-TR" dirty="0" smtClean="0"/>
              <a:t>adı verilir. </a:t>
            </a:r>
          </a:p>
          <a:p>
            <a:pPr marL="571500" indent="-571500">
              <a:buFont typeface="+mj-lt"/>
              <a:buAutoNum type="romanUcPeriod"/>
            </a:pPr>
            <a:r>
              <a:rPr lang="tr-TR" b="1" dirty="0" smtClean="0"/>
              <a:t>Birinci </a:t>
            </a:r>
            <a:r>
              <a:rPr lang="tr-TR" b="1" dirty="0" smtClean="0"/>
              <a:t>Normal Form (1NF) </a:t>
            </a:r>
          </a:p>
          <a:p>
            <a:pPr marL="571500" indent="-571500">
              <a:buFont typeface="+mj-lt"/>
              <a:buAutoNum type="romanUcPeriod"/>
            </a:pPr>
            <a:r>
              <a:rPr lang="tr-TR" b="1" dirty="0" smtClean="0"/>
              <a:t>İkinci </a:t>
            </a:r>
            <a:r>
              <a:rPr lang="tr-TR" b="1" dirty="0" smtClean="0"/>
              <a:t>Normal Form (2NF) </a:t>
            </a:r>
          </a:p>
          <a:p>
            <a:pPr marL="571500" indent="-571500">
              <a:buFont typeface="+mj-lt"/>
              <a:buAutoNum type="romanUcPeriod"/>
            </a:pPr>
            <a:r>
              <a:rPr lang="tr-TR" b="1" dirty="0" smtClean="0"/>
              <a:t>Üçüncü </a:t>
            </a:r>
            <a:r>
              <a:rPr lang="tr-TR" b="1" dirty="0" smtClean="0"/>
              <a:t>Normal Form (3NF) •</a:t>
            </a:r>
          </a:p>
          <a:p>
            <a:pPr marL="571500" indent="-571500">
              <a:buFont typeface="+mj-lt"/>
              <a:buAutoNum type="romanUcPeriod"/>
            </a:pPr>
            <a:r>
              <a:rPr lang="tr-TR" b="1" dirty="0" smtClean="0"/>
              <a:t>BCNF</a:t>
            </a:r>
            <a:endParaRPr lang="tr-TR" b="1" dirty="0" smtClean="0"/>
          </a:p>
          <a:p>
            <a:pPr marL="571500" indent="-571500">
              <a:buFont typeface="+mj-lt"/>
              <a:buAutoNum type="romanUcPeriod"/>
            </a:pPr>
            <a:r>
              <a:rPr lang="tr-TR" b="1" dirty="0" smtClean="0"/>
              <a:t>4NF </a:t>
            </a:r>
          </a:p>
          <a:p>
            <a:pPr marL="571500" indent="-571500">
              <a:buNone/>
            </a:pPr>
            <a:r>
              <a:rPr lang="tr-TR" dirty="0" smtClean="0"/>
              <a:t>	şeklinde </a:t>
            </a:r>
            <a:r>
              <a:rPr lang="tr-TR" dirty="0" smtClean="0"/>
              <a:t>adlandırılır ve yukarı doğru devam eder.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İlk </a:t>
            </a:r>
            <a:r>
              <a:rPr lang="tr-TR" dirty="0" smtClean="0"/>
              <a:t>üç normal form </a:t>
            </a:r>
            <a:r>
              <a:rPr lang="tr-TR" dirty="0" err="1" smtClean="0"/>
              <a:t>düzeiy</a:t>
            </a:r>
            <a:r>
              <a:rPr lang="tr-TR" dirty="0" smtClean="0"/>
              <a:t> </a:t>
            </a:r>
            <a:r>
              <a:rPr lang="tr-TR" dirty="0" smtClean="0"/>
              <a:t>ihlal edilirse </a:t>
            </a:r>
            <a:r>
              <a:rPr lang="tr-TR" dirty="0" smtClean="0"/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 </a:t>
            </a:r>
            <a:r>
              <a:rPr lang="tr-TR" dirty="0" smtClean="0"/>
              <a:t>Kayıt güncelleme </a:t>
            </a:r>
            <a:endParaRPr lang="tr-TR" dirty="0" smtClean="0"/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 </a:t>
            </a:r>
            <a:r>
              <a:rPr lang="tr-TR" dirty="0" smtClean="0"/>
              <a:t>Kayıt silme </a:t>
            </a:r>
            <a:endParaRPr lang="tr-TR" dirty="0" smtClean="0"/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 </a:t>
            </a:r>
            <a:r>
              <a:rPr lang="tr-TR" dirty="0" smtClean="0"/>
              <a:t>Kayıt </a:t>
            </a:r>
            <a:r>
              <a:rPr lang="tr-TR" dirty="0" smtClean="0"/>
              <a:t>bulmada  </a:t>
            </a:r>
            <a:r>
              <a:rPr lang="tr-TR" dirty="0" smtClean="0"/>
              <a:t>zorluk çekilir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Normalizasyonun</a:t>
            </a:r>
            <a:r>
              <a:rPr lang="tr-TR" dirty="0" smtClean="0"/>
              <a:t> </a:t>
            </a:r>
            <a:r>
              <a:rPr lang="tr-TR" dirty="0" smtClean="0"/>
              <a:t>Amaçları 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Veri </a:t>
            </a:r>
            <a:r>
              <a:rPr lang="tr-TR" dirty="0" smtClean="0"/>
              <a:t>Bütünlüğünün Sağlanması 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Gereksiz </a:t>
            </a:r>
            <a:r>
              <a:rPr lang="tr-TR" dirty="0" smtClean="0"/>
              <a:t>veri tekrarını önleyerek verilerdeki bozulmaları önlemek 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Uygulamadan Bağımsızlık 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Uygulama </a:t>
            </a:r>
            <a:r>
              <a:rPr lang="tr-TR" dirty="0" smtClean="0"/>
              <a:t>değişse bile veritabanı tutarlı olarak çalışmalı •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Performansı </a:t>
            </a:r>
            <a:r>
              <a:rPr lang="tr-TR" dirty="0" smtClean="0"/>
              <a:t>Arttırmak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 </a:t>
            </a:r>
            <a:r>
              <a:rPr lang="tr-TR" dirty="0" smtClean="0"/>
              <a:t>Veri </a:t>
            </a:r>
            <a:r>
              <a:rPr lang="tr-TR" dirty="0" smtClean="0"/>
              <a:t>tekrarı en aza iner ve arama hızlı olur.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Veri tabanının daha az yer kaplaması için geliştirilen ilk </a:t>
            </a:r>
            <a:r>
              <a:rPr lang="tr-TR" dirty="0" err="1" smtClean="0"/>
              <a:t>normalizasyon</a:t>
            </a:r>
            <a:r>
              <a:rPr lang="tr-TR" dirty="0" smtClean="0"/>
              <a:t> kuralıdır.</a:t>
            </a:r>
          </a:p>
          <a:p>
            <a:pPr lvl="1">
              <a:buNone/>
            </a:pPr>
            <a:r>
              <a:rPr lang="tr-TR" b="1" i="1" dirty="0" smtClean="0"/>
              <a:t>Kurallar</a:t>
            </a:r>
            <a:endParaRPr lang="tr-TR" b="1" i="1" dirty="0" smtClean="0"/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Veritabanında bulunan tablolar ilişkilendirilebilir bir şekilde tasarlanmalıdır.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Birden fazla bilgi tek bir sütunda olamaz.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Bir sütun içerisinde ki bilgi özel karakterlerle ayrılarak tutulmamalıdır.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1.Normal Form(1NF)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Yukarıda ki tabloda Ders_Kodu ve Sınav sütunları 1NF kuralına uymaz. Bu tabloyu 1NF ye uygun hale dönüştürelim.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071538" y="714356"/>
          <a:ext cx="6977090" cy="261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418"/>
                <a:gridCol w="1395418"/>
                <a:gridCol w="1395418"/>
                <a:gridCol w="1395418"/>
                <a:gridCol w="1395418"/>
              </a:tblGrid>
              <a:tr h="49308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Ogr</a:t>
                      </a:r>
                      <a:r>
                        <a:rPr lang="tr-TR" dirty="0" smtClean="0"/>
                        <a:t>_No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Bol_Kod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Bolum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Ders_Kodu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Sınav</a:t>
                      </a:r>
                      <a:endParaRPr lang="tr-TR" dirty="0"/>
                    </a:p>
                  </a:txBody>
                  <a:tcPr/>
                </a:tc>
              </a:tr>
              <a:tr h="493081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Bilgisayar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B1,B2,B3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70,85,80</a:t>
                      </a:r>
                      <a:endParaRPr lang="tr-TR" dirty="0"/>
                    </a:p>
                  </a:txBody>
                  <a:tcPr/>
                </a:tc>
              </a:tr>
              <a:tr h="493081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E1,E2,E3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70,80,90</a:t>
                      </a:r>
                      <a:endParaRPr lang="tr-TR" dirty="0"/>
                    </a:p>
                  </a:txBody>
                  <a:tcPr/>
                </a:tc>
              </a:tr>
              <a:tr h="493081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E1,E3,E4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80,85,80</a:t>
                      </a:r>
                      <a:endParaRPr lang="tr-TR" dirty="0"/>
                    </a:p>
                  </a:txBody>
                  <a:tcPr/>
                </a:tc>
              </a:tr>
              <a:tr h="493081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İnsan Kaynakları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ik1,ik2,ik3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90,85,80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42910" y="285728"/>
          <a:ext cx="8229600" cy="5935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89182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Ogr</a:t>
                      </a:r>
                      <a:r>
                        <a:rPr lang="tr-TR" dirty="0" smtClean="0"/>
                        <a:t>_No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Bol_Kod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Bolum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Ders_Kodu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Sınav</a:t>
                      </a:r>
                      <a:endParaRPr lang="tr-TR" dirty="0"/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Bilgisayar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Bilgisayar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Bilgisayar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</a:tr>
              <a:tr h="389182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  <a:tr h="681069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İnsan Kaynakları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ik1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tr-TR" dirty="0"/>
                    </a:p>
                  </a:txBody>
                  <a:tcPr/>
                </a:tc>
              </a:tr>
              <a:tr h="681069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İnsan Kaynakları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ik2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</a:tr>
              <a:tr h="681069">
                <a:tc>
                  <a:txBody>
                    <a:bodyPr/>
                    <a:lstStyle/>
                    <a:p>
                      <a:r>
                        <a:rPr lang="tr-TR" dirty="0" smtClean="0"/>
                        <a:t>201520016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İnsan Kaynakları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ik3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pPr lvl="1">
              <a:buNone/>
            </a:pPr>
            <a:r>
              <a:rPr lang="tr-TR" b="1" i="1" dirty="0" smtClean="0"/>
              <a:t>1NF’nin </a:t>
            </a:r>
            <a:r>
              <a:rPr lang="tr-TR" b="1" i="1" dirty="0" smtClean="0"/>
              <a:t>sorunları:</a:t>
            </a:r>
            <a:endParaRPr lang="tr-TR" b="1" i="1" dirty="0" smtClean="0"/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Satır ekleme sorunu; örnekte öğrenci veya bölüm tanımlaması için ders kodu ve sınav bilgilerinin girilmesi zorunludur. Bu gereksiz tekrar hem programı hem programcıyı hem de kullanıcıyı oldukça fazla yormaktadır.</a:t>
            </a:r>
          </a:p>
          <a:p>
            <a:pPr marL="514350" indent="-514350">
              <a:buFont typeface="+mj-lt"/>
              <a:buAutoNum type="alphaLcPeriod"/>
            </a:pPr>
            <a:endParaRPr lang="tr-TR" dirty="0" smtClean="0"/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Satır silme sorunu; eğer bölümde tek bir öğrenci kalırsa ve mezun olursa bölüm de silinecektir.</a:t>
            </a:r>
          </a:p>
          <a:p>
            <a:pPr marL="514350" indent="-514350">
              <a:buFont typeface="+mj-lt"/>
              <a:buAutoNum type="alphaLcPeriod"/>
            </a:pPr>
            <a:endParaRPr lang="tr-TR" dirty="0" smtClean="0"/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Satır güncelleme sorunu; Bir öğrenci bölüm değiştirdiğin de bir sürü kaydın güncellenmesi gerekir.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1NF de ki özellikle güncelleme sorununu ortadan kaldırmak için geliştirilmiştir.</a:t>
            </a:r>
          </a:p>
          <a:p>
            <a:endParaRPr lang="tr-TR" dirty="0" smtClean="0"/>
          </a:p>
          <a:p>
            <a:pPr lvl="1">
              <a:buNone/>
            </a:pPr>
            <a:r>
              <a:rPr lang="tr-TR" b="1" i="1" dirty="0" smtClean="0"/>
              <a:t>Kurallar</a:t>
            </a:r>
            <a:r>
              <a:rPr lang="tr-TR" dirty="0" smtClean="0"/>
              <a:t>: </a:t>
            </a:r>
            <a:endParaRPr lang="tr-TR" dirty="0" smtClean="0"/>
          </a:p>
          <a:p>
            <a:pPr marL="822960" lvl="1" indent="-457200">
              <a:buFont typeface="+mj-lt"/>
              <a:buAutoNum type="alphaLcPeriod"/>
            </a:pPr>
            <a:r>
              <a:rPr lang="tr-TR" dirty="0" smtClean="0"/>
              <a:t>Tablo </a:t>
            </a:r>
            <a:r>
              <a:rPr lang="tr-TR" dirty="0" smtClean="0"/>
              <a:t>da anahtar sütunun ihtiyaç duyduğu bilgiler olmalıdır. Örneğin öğrenci tablosun da not ve ders bilgilerinin olması gereksizdir. Bu durumu çözmek için ayrı bir tablo oluşturulmalıdır.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2.Normal Form(2NF)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593</Words>
  <PresentationFormat>Ekran Gösterisi (4:3)</PresentationFormat>
  <Paragraphs>250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Kağıt</vt:lpstr>
      <vt:lpstr>Öğretim Görevlisi  Alper Talha Karadeniz  Veri Tabanı 1</vt:lpstr>
      <vt:lpstr>NORMALİZASYON</vt:lpstr>
      <vt:lpstr>Slayt 3</vt:lpstr>
      <vt:lpstr>Slayt 4</vt:lpstr>
      <vt:lpstr>1.Normal Form(1NF)</vt:lpstr>
      <vt:lpstr>Slayt 6</vt:lpstr>
      <vt:lpstr>Slayt 7</vt:lpstr>
      <vt:lpstr>Slayt 8</vt:lpstr>
      <vt:lpstr>2.Normal Form(2NF)</vt:lpstr>
      <vt:lpstr>Slayt 10</vt:lpstr>
      <vt:lpstr>Slayt 11</vt:lpstr>
      <vt:lpstr>3.Normal Form(3NF)</vt:lpstr>
      <vt:lpstr>Slayt 13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Görevlisi  Alper Talha Karadeniz  Veri Tabanı 1</dc:title>
  <dc:creator>alper</dc:creator>
  <cp:lastModifiedBy>alper</cp:lastModifiedBy>
  <cp:revision>9</cp:revision>
  <dcterms:created xsi:type="dcterms:W3CDTF">2015-07-13T00:44:21Z</dcterms:created>
  <dcterms:modified xsi:type="dcterms:W3CDTF">2015-07-13T20:06:26Z</dcterms:modified>
</cp:coreProperties>
</file>