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1" r:id="rId13"/>
    <p:sldId id="263" r:id="rId14"/>
    <p:sldId id="264" r:id="rId15"/>
    <p:sldId id="265" r:id="rId16"/>
    <p:sldId id="266" r:id="rId17"/>
    <p:sldId id="267" r:id="rId18"/>
    <p:sldId id="262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15.07.2015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4857784"/>
          </a:xfrm>
        </p:spPr>
        <p:txBody>
          <a:bodyPr/>
          <a:lstStyle/>
          <a:p>
            <a:r>
              <a:rPr lang="tr-TR" b="1" dirty="0" smtClean="0"/>
              <a:t>Öğretim Görevlisi </a:t>
            </a:r>
            <a:br>
              <a:rPr lang="tr-TR" b="1" dirty="0" smtClean="0"/>
            </a:br>
            <a:r>
              <a:rPr lang="tr-TR" b="1" dirty="0" smtClean="0"/>
              <a:t>Alper Talha Karadeniz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Veri Tabanı 1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tr-TR" b="1" i="1" dirty="0" smtClean="0"/>
              <a:t>SELECT ad FROM personel </a:t>
            </a:r>
            <a:r>
              <a:rPr lang="tr-TR" b="1" i="1" dirty="0" smtClean="0"/>
              <a:t>( </a:t>
            </a:r>
            <a:r>
              <a:rPr lang="tr-TR" b="1" i="1" dirty="0" smtClean="0"/>
              <a:t>personel tablosundaki bütün adları sırası ile getirir</a:t>
            </a:r>
            <a:r>
              <a:rPr lang="tr-TR" b="1" i="1" dirty="0" smtClean="0"/>
              <a:t>.)</a:t>
            </a:r>
          </a:p>
          <a:p>
            <a:pPr lvl="1">
              <a:buNone/>
            </a:pPr>
            <a:endParaRPr lang="tr-TR" b="1" i="1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SELECT ifadesinden sonra herhangi bir sütun ismi değil de “*” ifadesi kullanılıyorsa tüm sütunlar seçilir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SELECT * FROM personel—veri tabanında kayıtlı olan bütün sütunlar ve bütün kayıtlar ekrana gelir</a:t>
            </a:r>
            <a:r>
              <a:rPr lang="tr-TR" b="1" i="1" dirty="0" smtClean="0"/>
              <a:t>.</a:t>
            </a:r>
          </a:p>
          <a:p>
            <a:pPr lvl="1">
              <a:buNone/>
            </a:pPr>
            <a:endParaRPr lang="tr-TR" b="1" i="1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Maaşı 1800 TL’nin üzerinde olan personelin ADI ve SOYADINI görmek istiyorsak aşağıdaki SQL sorgusunu yazarız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SELECT AD, SOYAD </a:t>
            </a:r>
          </a:p>
          <a:p>
            <a:pPr lvl="1">
              <a:buNone/>
            </a:pPr>
            <a:r>
              <a:rPr lang="tr-TR" b="1" i="1" dirty="0" smtClean="0"/>
              <a:t>FROM PERSONEL  </a:t>
            </a:r>
          </a:p>
          <a:p>
            <a:pPr lvl="1">
              <a:buNone/>
            </a:pPr>
            <a:r>
              <a:rPr lang="tr-TR" b="1" i="1" dirty="0" smtClean="0"/>
              <a:t>WHERE MAAS &gt; 1800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Aşağıdaki SQL cümlesi görevi müdür olan ve maaşı 5000 TL’den fazla olan personeli gösterir</a:t>
            </a:r>
            <a:r>
              <a:rPr lang="tr-TR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	</a:t>
            </a:r>
            <a:r>
              <a:rPr lang="tr-TR" b="1" i="1" dirty="0" smtClean="0"/>
              <a:t>SELECT * FROM PERSONEL</a:t>
            </a:r>
          </a:p>
          <a:p>
            <a:pPr lvl="1">
              <a:buNone/>
            </a:pPr>
            <a:r>
              <a:rPr lang="tr-TR" b="1" i="1" dirty="0" smtClean="0"/>
              <a:t>	WHERE GOREV = ‘Müdür’ AND MAAS &gt; 5000 </a:t>
            </a:r>
          </a:p>
          <a:p>
            <a:pPr lvl="1">
              <a:buNone/>
            </a:pPr>
            <a:endParaRPr lang="tr-TR" b="1" i="1" dirty="0" smtClean="0"/>
          </a:p>
          <a:p>
            <a:pPr lvl="1" algn="just">
              <a:buNone/>
            </a:pPr>
            <a:r>
              <a:rPr lang="tr-TR" dirty="0" smtClean="0"/>
              <a:t>SELECT * FROM PERSONEL </a:t>
            </a:r>
            <a:r>
              <a:rPr lang="tr-TR" dirty="0" smtClean="0"/>
              <a:t>WHERE </a:t>
            </a:r>
            <a:r>
              <a:rPr lang="tr-TR" dirty="0" smtClean="0"/>
              <a:t>AD LIKE ‘E*’ </a:t>
            </a:r>
            <a:r>
              <a:rPr lang="tr-TR" dirty="0" smtClean="0"/>
              <a:t>  (Adı E ile başlayan devamı önemli olmayan tüm kayıtları getirir)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Başlangıcının </a:t>
            </a:r>
            <a:r>
              <a:rPr lang="tr-TR" dirty="0" smtClean="0"/>
              <a:t>ne olduğu önemli değil ancak sonu Edirne olacak. </a:t>
            </a:r>
            <a:r>
              <a:rPr lang="tr-TR" dirty="0" smtClean="0"/>
              <a:t>Bura da </a:t>
            </a:r>
            <a:r>
              <a:rPr lang="tr-TR" dirty="0" smtClean="0"/>
              <a:t>dikkat edilmesi gereken Edirne birebir aynı yazılmalıdır.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SELECT * FROM ÖĞRENCİLER</a:t>
            </a:r>
          </a:p>
          <a:p>
            <a:pPr lvl="1">
              <a:buNone/>
            </a:pPr>
            <a:r>
              <a:rPr lang="tr-TR" b="1" i="1" dirty="0" smtClean="0"/>
              <a:t>WHERE ADRES LIKE ‘*Edirne’  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Veri tanımlama dilidir.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smtClean="0"/>
              <a:t>Bu kategorideki SQL </a:t>
            </a:r>
            <a:r>
              <a:rPr lang="tr-TR" dirty="0" smtClean="0"/>
              <a:t>komutları </a:t>
            </a:r>
            <a:r>
              <a:rPr lang="tr-TR" dirty="0" smtClean="0"/>
              <a:t>ile veritabanları, tablo, görünüm ve indekslerin </a:t>
            </a:r>
            <a:r>
              <a:rPr lang="tr-TR" dirty="0" smtClean="0"/>
              <a:t>oluşturulması, </a:t>
            </a:r>
            <a:r>
              <a:rPr lang="tr-TR" dirty="0" smtClean="0"/>
              <a:t>silinmesi ve değişikliklerin yapılması gibi işlemler yapılabilmektedir.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Verinin ne olduğundan çok tutulan verinin tipi ile ilgilenir.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Veri tabanında hangi tablolar olacak, tablolarda hangi alanlar olacak, alanların türleri ne olacak, anahtar alanlar olacak mı ? işte bu soruların cevaplarıyla </a:t>
            </a:r>
            <a:r>
              <a:rPr lang="tr-TR" b="1" i="1" dirty="0" smtClean="0"/>
              <a:t>DDL</a:t>
            </a:r>
            <a:r>
              <a:rPr lang="tr-TR" dirty="0" smtClean="0"/>
              <a:t> ilgilenir.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DDL (Data </a:t>
            </a:r>
            <a:r>
              <a:rPr lang="tr-TR" b="1" dirty="0" err="1" smtClean="0"/>
              <a:t>Definition</a:t>
            </a:r>
            <a:r>
              <a:rPr lang="tr-TR" b="1" dirty="0" smtClean="0"/>
              <a:t> </a:t>
            </a:r>
            <a:r>
              <a:rPr lang="tr-TR" b="1" dirty="0" err="1" smtClean="0"/>
              <a:t>Language</a:t>
            </a:r>
            <a:r>
              <a:rPr lang="tr-TR" b="1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CREATE </a:t>
            </a:r>
            <a:r>
              <a:rPr lang="tr-TR" dirty="0" smtClean="0">
                <a:sym typeface="Wingdings"/>
              </a:rPr>
              <a:t></a:t>
            </a:r>
            <a:r>
              <a:rPr lang="tr-TR" dirty="0" smtClean="0"/>
              <a:t> Nesne oluşturmak için kullanılır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ALTER </a:t>
            </a:r>
            <a:r>
              <a:rPr lang="tr-TR" dirty="0" smtClean="0">
                <a:sym typeface="Wingdings"/>
              </a:rPr>
              <a:t></a:t>
            </a:r>
            <a:r>
              <a:rPr lang="tr-TR" dirty="0" smtClean="0"/>
              <a:t>  Nesneler üzerinde değişiklik yapmak için kullanılır.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DROP </a:t>
            </a:r>
            <a:r>
              <a:rPr lang="tr-TR" dirty="0" smtClean="0">
                <a:sym typeface="Wingdings"/>
              </a:rPr>
              <a:t></a:t>
            </a:r>
            <a:r>
              <a:rPr lang="tr-TR" dirty="0" smtClean="0"/>
              <a:t> Nesneleri silmek için kullanılır.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r-TR" sz="1800" b="1" i="1" dirty="0" smtClean="0"/>
              <a:t>CREATE DATABASE SIRKET</a:t>
            </a:r>
          </a:p>
          <a:p>
            <a:pPr lvl="1">
              <a:buNone/>
            </a:pPr>
            <a:endParaRPr lang="tr-TR" sz="1800" b="1" i="1" dirty="0" smtClean="0"/>
          </a:p>
          <a:p>
            <a:pPr lvl="1">
              <a:buNone/>
            </a:pPr>
            <a:r>
              <a:rPr lang="tr-TR" sz="1800" b="1" i="1" dirty="0" smtClean="0"/>
              <a:t>CREATE </a:t>
            </a:r>
            <a:r>
              <a:rPr lang="tr-TR" sz="1800" b="1" i="1" dirty="0" smtClean="0"/>
              <a:t>TABLE </a:t>
            </a:r>
            <a:r>
              <a:rPr lang="tr-TR" sz="1800" b="1" i="1" dirty="0" smtClean="0"/>
              <a:t>Departman</a:t>
            </a:r>
          </a:p>
          <a:p>
            <a:pPr lvl="1">
              <a:buNone/>
            </a:pPr>
            <a:endParaRPr lang="tr-TR" sz="1800" b="1" i="1" dirty="0" smtClean="0"/>
          </a:p>
          <a:p>
            <a:pPr lvl="1">
              <a:buNone/>
            </a:pPr>
            <a:r>
              <a:rPr lang="tr-TR" sz="1800" b="1" i="1" dirty="0" smtClean="0"/>
              <a:t>( </a:t>
            </a:r>
            <a:r>
              <a:rPr lang="tr-TR" sz="1800" b="1" i="1" dirty="0" err="1" smtClean="0"/>
              <a:t>DepartmanID</a:t>
            </a:r>
            <a:r>
              <a:rPr lang="tr-TR" sz="1800" b="1" i="1" dirty="0" smtClean="0"/>
              <a:t> </a:t>
            </a:r>
            <a:r>
              <a:rPr lang="tr-TR" sz="1800" b="1" i="1" dirty="0" err="1" smtClean="0"/>
              <a:t>int</a:t>
            </a:r>
            <a:r>
              <a:rPr lang="tr-TR" sz="1800" b="1" i="1" dirty="0" smtClean="0"/>
              <a:t> IDENTITY (1, 1) NOT </a:t>
            </a:r>
            <a:r>
              <a:rPr lang="tr-TR" sz="1800" b="1" i="1" dirty="0" smtClean="0"/>
              <a:t>NULL,</a:t>
            </a:r>
          </a:p>
          <a:p>
            <a:pPr lvl="1">
              <a:buNone/>
            </a:pPr>
            <a:endParaRPr lang="tr-TR" sz="1800" b="1" i="1" dirty="0" smtClean="0"/>
          </a:p>
          <a:p>
            <a:pPr lvl="1">
              <a:buNone/>
            </a:pPr>
            <a:r>
              <a:rPr lang="tr-TR" sz="1800" b="1" i="1" dirty="0" err="1" smtClean="0"/>
              <a:t>DAdi</a:t>
            </a:r>
            <a:r>
              <a:rPr lang="tr-TR" sz="1800" b="1" i="1" dirty="0" smtClean="0"/>
              <a:t> </a:t>
            </a:r>
            <a:r>
              <a:rPr lang="tr-TR" sz="1800" b="1" i="1" dirty="0" err="1" smtClean="0"/>
              <a:t>nvarchar</a:t>
            </a:r>
            <a:r>
              <a:rPr lang="tr-TR" sz="1800" b="1" i="1" dirty="0" smtClean="0"/>
              <a:t> (20) </a:t>
            </a:r>
            <a:r>
              <a:rPr lang="tr-TR" sz="1800" b="1" i="1" dirty="0" err="1" smtClean="0"/>
              <a:t>default</a:t>
            </a:r>
            <a:r>
              <a:rPr lang="tr-TR" sz="1800" b="1" i="1" dirty="0" smtClean="0"/>
              <a:t> (‘’),</a:t>
            </a:r>
          </a:p>
          <a:p>
            <a:pPr lvl="1">
              <a:buNone/>
            </a:pPr>
            <a:endParaRPr lang="tr-TR" sz="1800" b="1" i="1" dirty="0" smtClean="0"/>
          </a:p>
          <a:p>
            <a:pPr lvl="1">
              <a:buNone/>
            </a:pPr>
            <a:r>
              <a:rPr lang="tr-TR" sz="1800" b="1" i="1" dirty="0" err="1" smtClean="0"/>
              <a:t>KurulusTarihi</a:t>
            </a:r>
            <a:r>
              <a:rPr lang="tr-TR" sz="1800" b="1" i="1" dirty="0" smtClean="0"/>
              <a:t> </a:t>
            </a:r>
            <a:r>
              <a:rPr lang="tr-TR" sz="1800" b="1" i="1" dirty="0" err="1" smtClean="0"/>
              <a:t>smalldatetime</a:t>
            </a:r>
            <a:r>
              <a:rPr lang="tr-TR" sz="1800" b="1" i="1" dirty="0" smtClean="0"/>
              <a:t> NOT NULL</a:t>
            </a:r>
            <a:endParaRPr lang="tr-TR" sz="1800" b="1" i="1" dirty="0" smtClean="0"/>
          </a:p>
          <a:p>
            <a:pPr lvl="1">
              <a:buNone/>
            </a:pPr>
            <a:endParaRPr lang="tr-TR" sz="1800" b="1" i="1" dirty="0" smtClean="0"/>
          </a:p>
          <a:p>
            <a:pPr lvl="1">
              <a:buNone/>
            </a:pPr>
            <a:r>
              <a:rPr lang="tr-TR" sz="1600" b="1" i="1" dirty="0" smtClean="0"/>
              <a:t>CONSTRAINT PK_Departman PRIMARY KEY CLUSTERED ( </a:t>
            </a:r>
            <a:r>
              <a:rPr lang="tr-TR" sz="1600" b="1" i="1" dirty="0" err="1" smtClean="0"/>
              <a:t>DepartmanID</a:t>
            </a:r>
            <a:r>
              <a:rPr lang="tr-TR" sz="1600" b="1" i="1" dirty="0" smtClean="0"/>
              <a:t> </a:t>
            </a:r>
            <a:r>
              <a:rPr lang="tr-TR" sz="1600" b="1" i="1" dirty="0" smtClean="0"/>
              <a:t>)</a:t>
            </a:r>
            <a:endParaRPr lang="tr-TR" sz="1600" b="1" i="1" dirty="0" smtClean="0"/>
          </a:p>
          <a:p>
            <a:pPr lvl="1">
              <a:buNone/>
            </a:pPr>
            <a:r>
              <a:rPr lang="tr-TR" b="1" i="1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tr-TR" b="1" i="1" dirty="0" smtClean="0"/>
              <a:t>CREATE TABLE Personel </a:t>
            </a:r>
            <a:r>
              <a:rPr lang="tr-TR" b="1" i="1" dirty="0" smtClean="0"/>
              <a:t>(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/>
              <a:t>PersonelId</a:t>
            </a:r>
            <a:r>
              <a:rPr lang="tr-TR" b="1" i="1" dirty="0" smtClean="0"/>
              <a:t> </a:t>
            </a:r>
            <a:r>
              <a:rPr lang="tr-TR" b="1" i="1" dirty="0" err="1" smtClean="0"/>
              <a:t>int</a:t>
            </a:r>
            <a:r>
              <a:rPr lang="tr-TR" b="1" i="1" dirty="0" smtClean="0"/>
              <a:t> NOT NULL </a:t>
            </a:r>
            <a:r>
              <a:rPr lang="tr-TR" b="1" i="1" dirty="0" smtClean="0"/>
              <a:t>,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/>
              <a:t>TCKimlikNo</a:t>
            </a:r>
            <a:r>
              <a:rPr lang="tr-TR" b="1" i="1" dirty="0" smtClean="0"/>
              <a:t> </a:t>
            </a:r>
            <a:r>
              <a:rPr lang="tr-TR" b="1" i="1" dirty="0" err="1" smtClean="0"/>
              <a:t>char</a:t>
            </a:r>
            <a:r>
              <a:rPr lang="tr-TR" b="1" i="1" dirty="0" smtClean="0"/>
              <a:t> (11) NOT NULL </a:t>
            </a:r>
            <a:r>
              <a:rPr lang="tr-TR" b="1" i="1" dirty="0" smtClean="0"/>
              <a:t>,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smtClean="0"/>
              <a:t>Adi </a:t>
            </a:r>
            <a:r>
              <a:rPr lang="tr-TR" b="1" i="1" dirty="0" err="1" smtClean="0"/>
              <a:t>varchar</a:t>
            </a:r>
            <a:r>
              <a:rPr lang="tr-TR" b="1" i="1" dirty="0" smtClean="0"/>
              <a:t> (30) NOT NULL </a:t>
            </a:r>
            <a:r>
              <a:rPr lang="tr-TR" b="1" i="1" dirty="0" smtClean="0"/>
              <a:t>,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/>
              <a:t>Soyadi</a:t>
            </a:r>
            <a:r>
              <a:rPr lang="tr-TR" b="1" i="1" dirty="0" smtClean="0"/>
              <a:t> </a:t>
            </a:r>
            <a:r>
              <a:rPr lang="tr-TR" b="1" i="1" dirty="0" err="1" smtClean="0"/>
              <a:t>varchar</a:t>
            </a:r>
            <a:r>
              <a:rPr lang="tr-TR" b="1" i="1" dirty="0" smtClean="0"/>
              <a:t> (50) NOT NULL </a:t>
            </a:r>
            <a:r>
              <a:rPr lang="tr-TR" b="1" i="1" dirty="0" smtClean="0"/>
              <a:t>,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/>
              <a:t>Maas</a:t>
            </a:r>
            <a:r>
              <a:rPr lang="tr-TR" b="1" i="1" dirty="0" smtClean="0"/>
              <a:t> </a:t>
            </a:r>
            <a:r>
              <a:rPr lang="tr-TR" b="1" i="1" dirty="0" err="1" smtClean="0"/>
              <a:t>decimal</a:t>
            </a:r>
            <a:r>
              <a:rPr lang="tr-TR" b="1" i="1" dirty="0" smtClean="0"/>
              <a:t>(10,2) </a:t>
            </a:r>
            <a:r>
              <a:rPr lang="tr-TR" b="1" i="1" dirty="0" smtClean="0"/>
              <a:t>NOT NULL DEFAULT (0), </a:t>
            </a:r>
            <a:endParaRPr lang="tr-TR" b="1" i="1" dirty="0" smtClean="0"/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/>
              <a:t>PDepartmanId</a:t>
            </a:r>
            <a:r>
              <a:rPr lang="tr-TR" b="1" i="1" dirty="0" smtClean="0"/>
              <a:t> </a:t>
            </a:r>
            <a:r>
              <a:rPr lang="tr-TR" b="1" i="1" dirty="0" err="1" smtClean="0"/>
              <a:t>int</a:t>
            </a:r>
            <a:r>
              <a:rPr lang="tr-TR" b="1" i="1" dirty="0" smtClean="0"/>
              <a:t> NOT NULL </a:t>
            </a:r>
            <a:r>
              <a:rPr lang="tr-TR" b="1" i="1" dirty="0" smtClean="0"/>
              <a:t>,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smtClean="0"/>
              <a:t>Cinsiyet </a:t>
            </a:r>
            <a:r>
              <a:rPr lang="tr-TR" b="1" i="1" dirty="0" err="1" smtClean="0"/>
              <a:t>char</a:t>
            </a:r>
            <a:r>
              <a:rPr lang="tr-TR" b="1" i="1" dirty="0" smtClean="0"/>
              <a:t> (1) NULL ,  </a:t>
            </a:r>
            <a:endParaRPr lang="tr-TR" b="1" i="1" dirty="0" smtClean="0"/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smtClean="0"/>
              <a:t>CONSTRAINT PK_Personel PRIMARY KEY CLUSTERED(</a:t>
            </a:r>
            <a:r>
              <a:rPr lang="tr-TR" b="1" i="1" dirty="0" err="1" smtClean="0"/>
              <a:t>PersonelId</a:t>
            </a:r>
            <a:r>
              <a:rPr lang="tr-TR" b="1" i="1" dirty="0" smtClean="0"/>
              <a:t>), </a:t>
            </a:r>
            <a:endParaRPr lang="tr-TR" b="1" i="1" dirty="0" smtClean="0"/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smtClean="0"/>
              <a:t>CONSTRAINT CK_Personel CHECK (Cinsiyet = 'K' </a:t>
            </a:r>
            <a:r>
              <a:rPr lang="tr-TR" b="1" i="1" dirty="0" err="1" smtClean="0"/>
              <a:t>or</a:t>
            </a:r>
            <a:r>
              <a:rPr lang="tr-TR" b="1" i="1" dirty="0" smtClean="0"/>
              <a:t> Cinsiyet = 'E</a:t>
            </a:r>
            <a:r>
              <a:rPr lang="tr-TR" b="1" i="1" dirty="0" smtClean="0"/>
              <a:t>')</a:t>
            </a:r>
            <a:endParaRPr lang="tr-TR" b="1" i="1" dirty="0" smtClean="0"/>
          </a:p>
          <a:p>
            <a:pPr lvl="1">
              <a:buNone/>
            </a:pPr>
            <a:r>
              <a:rPr lang="tr-TR" b="1" i="1" dirty="0" smtClean="0"/>
              <a:t> 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d</a:t>
            </a:r>
            <a:r>
              <a:rPr lang="tr-TR" dirty="0" err="1" smtClean="0"/>
              <a:t>rop</a:t>
            </a:r>
            <a:r>
              <a:rPr lang="tr-TR" dirty="0" smtClean="0"/>
              <a:t> </a:t>
            </a:r>
            <a:r>
              <a:rPr lang="tr-TR" dirty="0" err="1" smtClean="0"/>
              <a:t>database</a:t>
            </a:r>
            <a:r>
              <a:rPr lang="tr-TR" dirty="0" smtClean="0"/>
              <a:t> SIRKET   -- Artık kullanılmayacak olan veri tabanını silmek için kullanılır.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drop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 MUSTERI </a:t>
            </a:r>
            <a:r>
              <a:rPr lang="tr-TR" dirty="0" smtClean="0"/>
              <a:t>-- </a:t>
            </a:r>
            <a:r>
              <a:rPr lang="tr-TR" dirty="0" smtClean="0"/>
              <a:t>tabloyu silmek için kullanılır.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tr-TR" dirty="0" smtClean="0">
                <a:solidFill>
                  <a:schemeClr val="bg1"/>
                </a:solidFill>
              </a:rPr>
              <a:t>Tabloya </a:t>
            </a:r>
            <a:r>
              <a:rPr lang="tr-TR" dirty="0" smtClean="0">
                <a:solidFill>
                  <a:schemeClr val="bg1"/>
                </a:solidFill>
              </a:rPr>
              <a:t>sonradan sütün eklemek </a:t>
            </a:r>
            <a:r>
              <a:rPr lang="tr-TR" dirty="0" smtClean="0">
                <a:solidFill>
                  <a:schemeClr val="bg1"/>
                </a:solidFill>
              </a:rPr>
              <a:t>için;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accent1"/>
                </a:solidFill>
              </a:rPr>
              <a:t>ALTER </a:t>
            </a:r>
            <a:r>
              <a:rPr lang="tr-TR" b="1" i="1" dirty="0" smtClean="0">
                <a:solidFill>
                  <a:schemeClr val="accent1"/>
                </a:solidFill>
              </a:rPr>
              <a:t>TABLE Personel     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accent1"/>
                </a:solidFill>
              </a:rPr>
              <a:t>ADD  </a:t>
            </a:r>
            <a:r>
              <a:rPr lang="tr-TR" b="1" i="1" dirty="0" err="1" smtClean="0">
                <a:solidFill>
                  <a:schemeClr val="accent1"/>
                </a:solidFill>
              </a:rPr>
              <a:t>babaAdi</a:t>
            </a:r>
            <a:r>
              <a:rPr lang="tr-TR" b="1" i="1" dirty="0" smtClean="0">
                <a:solidFill>
                  <a:schemeClr val="accent1"/>
                </a:solidFill>
              </a:rPr>
              <a:t>   </a:t>
            </a:r>
            <a:r>
              <a:rPr lang="tr-TR" b="1" i="1" dirty="0" err="1" smtClean="0">
                <a:solidFill>
                  <a:schemeClr val="accent1"/>
                </a:solidFill>
              </a:rPr>
              <a:t>nvarchar</a:t>
            </a:r>
            <a:r>
              <a:rPr lang="tr-TR" b="1" i="1" dirty="0" smtClean="0">
                <a:solidFill>
                  <a:schemeClr val="accent1"/>
                </a:solidFill>
              </a:rPr>
              <a:t>(20)</a:t>
            </a:r>
            <a:endParaRPr lang="tr-TR" b="1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tr-TR" dirty="0" smtClean="0"/>
              <a:t> 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chemeClr val="bg1"/>
                </a:solidFill>
              </a:rPr>
              <a:t>Tabloya sonradan </a:t>
            </a:r>
            <a:r>
              <a:rPr lang="tr-TR" dirty="0" err="1" smtClean="0">
                <a:solidFill>
                  <a:schemeClr val="bg1"/>
                </a:solidFill>
              </a:rPr>
              <a:t>primarykey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eklemek için;</a:t>
            </a:r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b="1" i="1" dirty="0" smtClean="0">
                <a:solidFill>
                  <a:schemeClr val="accent1"/>
                </a:solidFill>
              </a:rPr>
              <a:t>ALTER </a:t>
            </a:r>
            <a:r>
              <a:rPr lang="tr-TR" b="1" i="1" dirty="0" smtClean="0">
                <a:solidFill>
                  <a:schemeClr val="accent1"/>
                </a:solidFill>
              </a:rPr>
              <a:t>TABLE Tablo_adı 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accent1"/>
                </a:solidFill>
              </a:rPr>
              <a:t>ADD PRIMARY KEY  (Alan_adı)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 </a:t>
            </a:r>
            <a:r>
              <a:rPr lang="tr-TR" dirty="0" smtClean="0">
                <a:solidFill>
                  <a:schemeClr val="bg1"/>
                </a:solidFill>
              </a:rPr>
              <a:t>Tabloda ki belirli bir alanın tipini yada ismini değiştirmek için;</a:t>
            </a:r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b="1" i="1" dirty="0" err="1" smtClean="0">
                <a:solidFill>
                  <a:schemeClr val="accent1"/>
                </a:solidFill>
              </a:rPr>
              <a:t>Alter</a:t>
            </a:r>
            <a:r>
              <a:rPr lang="tr-TR" b="1" i="1" dirty="0" smtClean="0">
                <a:solidFill>
                  <a:schemeClr val="accent1"/>
                </a:solidFill>
              </a:rPr>
              <a:t> </a:t>
            </a:r>
            <a:r>
              <a:rPr lang="tr-TR" b="1" i="1" dirty="0" err="1" smtClean="0">
                <a:solidFill>
                  <a:schemeClr val="accent1"/>
                </a:solidFill>
              </a:rPr>
              <a:t>Table</a:t>
            </a:r>
            <a:r>
              <a:rPr lang="tr-TR" b="1" i="1" dirty="0" smtClean="0">
                <a:solidFill>
                  <a:schemeClr val="accent1"/>
                </a:solidFill>
              </a:rPr>
              <a:t>  </a:t>
            </a:r>
            <a:r>
              <a:rPr lang="tr-TR" b="1" i="1" dirty="0" smtClean="0">
                <a:solidFill>
                  <a:schemeClr val="accent1"/>
                </a:solidFill>
              </a:rPr>
              <a:t>Tablo_Adi</a:t>
            </a:r>
          </a:p>
          <a:p>
            <a:pPr>
              <a:buNone/>
            </a:pPr>
            <a:r>
              <a:rPr lang="tr-TR" b="1" i="1" dirty="0" err="1" smtClean="0">
                <a:solidFill>
                  <a:schemeClr val="accent1"/>
                </a:solidFill>
              </a:rPr>
              <a:t>Alter</a:t>
            </a:r>
            <a:r>
              <a:rPr lang="tr-TR" b="1" i="1" dirty="0" smtClean="0">
                <a:solidFill>
                  <a:schemeClr val="accent1"/>
                </a:solidFill>
              </a:rPr>
              <a:t> </a:t>
            </a:r>
            <a:r>
              <a:rPr lang="tr-TR" b="1" i="1" dirty="0" err="1" smtClean="0">
                <a:solidFill>
                  <a:schemeClr val="accent1"/>
                </a:solidFill>
              </a:rPr>
              <a:t>Column</a:t>
            </a:r>
            <a:r>
              <a:rPr lang="tr-TR" b="1" i="1" dirty="0" smtClean="0">
                <a:solidFill>
                  <a:schemeClr val="accent1"/>
                </a:solidFill>
              </a:rPr>
              <a:t>  Adi </a:t>
            </a:r>
            <a:r>
              <a:rPr lang="tr-TR" b="1" i="1" dirty="0" err="1" smtClean="0">
                <a:solidFill>
                  <a:schemeClr val="accent1"/>
                </a:solidFill>
              </a:rPr>
              <a:t>Varchar</a:t>
            </a:r>
            <a:r>
              <a:rPr lang="tr-TR" b="1" i="1" dirty="0" smtClean="0">
                <a:solidFill>
                  <a:schemeClr val="accent1"/>
                </a:solidFill>
              </a:rPr>
              <a:t>(20</a:t>
            </a:r>
            <a:r>
              <a:rPr lang="tr-TR" b="1" i="1" dirty="0" smtClean="0">
                <a:solidFill>
                  <a:schemeClr val="accent1"/>
                </a:solidFill>
              </a:rPr>
              <a:t>)</a:t>
            </a:r>
          </a:p>
          <a:p>
            <a:pPr>
              <a:buNone/>
            </a:pPr>
            <a:endParaRPr lang="tr-T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 </a:t>
            </a:r>
            <a:r>
              <a:rPr lang="tr-TR" dirty="0" smtClean="0">
                <a:solidFill>
                  <a:schemeClr val="bg1"/>
                </a:solidFill>
              </a:rPr>
              <a:t>Tabloda ki bir alanı silmek için;</a:t>
            </a:r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tr-TR" b="1" i="1" dirty="0" err="1" smtClean="0">
                <a:solidFill>
                  <a:schemeClr val="accent1"/>
                </a:solidFill>
              </a:rPr>
              <a:t>Alter</a:t>
            </a:r>
            <a:r>
              <a:rPr lang="tr-TR" b="1" i="1" dirty="0" smtClean="0">
                <a:solidFill>
                  <a:schemeClr val="accent1"/>
                </a:solidFill>
              </a:rPr>
              <a:t> </a:t>
            </a:r>
            <a:r>
              <a:rPr lang="tr-TR" b="1" i="1" dirty="0" err="1" smtClean="0">
                <a:solidFill>
                  <a:schemeClr val="accent1"/>
                </a:solidFill>
              </a:rPr>
              <a:t>Table</a:t>
            </a:r>
            <a:r>
              <a:rPr lang="tr-TR" b="1" i="1" dirty="0" smtClean="0">
                <a:solidFill>
                  <a:schemeClr val="accent1"/>
                </a:solidFill>
              </a:rPr>
              <a:t>  Personel  </a:t>
            </a:r>
            <a:r>
              <a:rPr lang="tr-TR" b="1" i="1" dirty="0" err="1" smtClean="0">
                <a:solidFill>
                  <a:schemeClr val="accent1"/>
                </a:solidFill>
              </a:rPr>
              <a:t>Drop</a:t>
            </a:r>
            <a:r>
              <a:rPr lang="tr-TR" b="1" i="1" dirty="0" smtClean="0">
                <a:solidFill>
                  <a:schemeClr val="accent1"/>
                </a:solidFill>
              </a:rPr>
              <a:t> </a:t>
            </a:r>
            <a:r>
              <a:rPr lang="tr-TR" b="1" i="1" dirty="0" err="1" smtClean="0">
                <a:solidFill>
                  <a:schemeClr val="accent1"/>
                </a:solidFill>
              </a:rPr>
              <a:t>Column</a:t>
            </a:r>
            <a:r>
              <a:rPr lang="tr-TR" b="1" i="1" dirty="0" smtClean="0">
                <a:solidFill>
                  <a:schemeClr val="accent1"/>
                </a:solidFill>
              </a:rPr>
              <a:t>  Adi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Veri kontrol dilidir.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smtClean="0"/>
              <a:t>Bu kategorideki SQL komutları ile </a:t>
            </a:r>
            <a:r>
              <a:rPr lang="tr-TR" dirty="0" smtClean="0"/>
              <a:t>veritabanlarına </a:t>
            </a:r>
            <a:r>
              <a:rPr lang="tr-TR" dirty="0" smtClean="0"/>
              <a:t>yönelik olarak kullanıcılara erişim yetkilerinin verilmesi veya engellenmesi gibi işlemler yapılabilmektedir.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b="1" i="1" dirty="0" smtClean="0"/>
              <a:t>Grant</a:t>
            </a:r>
            <a:r>
              <a:rPr lang="tr-TR" b="1" i="1" dirty="0" smtClean="0"/>
              <a:t>, </a:t>
            </a:r>
            <a:r>
              <a:rPr lang="tr-TR" b="1" i="1" dirty="0" err="1" smtClean="0"/>
              <a:t>Deny</a:t>
            </a:r>
            <a:r>
              <a:rPr lang="tr-TR" b="1" i="1" dirty="0" smtClean="0"/>
              <a:t>, </a:t>
            </a:r>
            <a:r>
              <a:rPr lang="tr-TR" b="1" i="1" dirty="0" err="1" smtClean="0"/>
              <a:t>Revoke</a:t>
            </a:r>
            <a:endParaRPr lang="tr-TR" b="1" i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DCL (Data </a:t>
            </a:r>
            <a:r>
              <a:rPr lang="tr-TR" b="1" dirty="0" err="1" smtClean="0"/>
              <a:t>Control</a:t>
            </a:r>
            <a:r>
              <a:rPr lang="tr-TR" b="1" dirty="0" smtClean="0"/>
              <a:t> </a:t>
            </a:r>
            <a:r>
              <a:rPr lang="tr-TR" b="1" dirty="0" err="1" smtClean="0"/>
              <a:t>Language</a:t>
            </a:r>
            <a:r>
              <a:rPr lang="tr-TR" b="1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Turgut </a:t>
            </a:r>
            <a:r>
              <a:rPr lang="tr-TR" dirty="0" err="1" smtClean="0"/>
              <a:t>Özseven</a:t>
            </a:r>
            <a:r>
              <a:rPr lang="tr-TR" dirty="0" smtClean="0"/>
              <a:t>-Veri tabanı yönetim sistemleri kitabı</a:t>
            </a:r>
          </a:p>
          <a:p>
            <a:r>
              <a:rPr lang="tr-TR" dirty="0" smtClean="0"/>
              <a:t>ORACLE veri tabanı eğitimi notları</a:t>
            </a:r>
          </a:p>
          <a:p>
            <a:r>
              <a:rPr lang="tr-TR" dirty="0" smtClean="0"/>
              <a:t>Prof. Dr. Ümit </a:t>
            </a:r>
            <a:r>
              <a:rPr lang="tr-TR" dirty="0" err="1" smtClean="0"/>
              <a:t>Kocabıçak</a:t>
            </a:r>
            <a:r>
              <a:rPr lang="tr-TR" dirty="0" smtClean="0"/>
              <a:t> Sakarya üniversitesi Veri tabanı ders notları.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b="1" i="1" dirty="0" smtClean="0"/>
              <a:t>SQL bir programlama dili değildir. </a:t>
            </a:r>
            <a:r>
              <a:rPr lang="tr-TR" b="1" i="1" dirty="0" smtClean="0"/>
              <a:t>Yapısal sorgulama dilidir.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Kullanıcılar  </a:t>
            </a:r>
            <a:r>
              <a:rPr lang="tr-TR" dirty="0" smtClean="0"/>
              <a:t>SQL aracılığı ile veri tabanlarına iletişim sağlarlar.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İlişkisel </a:t>
            </a:r>
            <a:r>
              <a:rPr lang="tr-TR" dirty="0" smtClean="0"/>
              <a:t>Veri tabanı yönetim sistemlerinin hepsi bu dili kullandığı için bir standart haline gelmiştir.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SQL </a:t>
            </a:r>
            <a:r>
              <a:rPr lang="tr-TR" dirty="0" smtClean="0"/>
              <a:t>komutları kullanılarak , veri tabanına kayıt ekleme, kayıt silme, kayıt değiştirme, tablo oluşturma gibi birçok işlem gerçekleştirilir.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SQL </a:t>
            </a:r>
            <a:r>
              <a:rPr lang="tr-TR" b="1" dirty="0" smtClean="0"/>
              <a:t>(</a:t>
            </a:r>
            <a:r>
              <a:rPr lang="tr-TR" b="1" dirty="0" err="1" smtClean="0"/>
              <a:t>Structured</a:t>
            </a:r>
            <a:r>
              <a:rPr lang="tr-TR" b="1" dirty="0" smtClean="0"/>
              <a:t> </a:t>
            </a:r>
            <a:r>
              <a:rPr lang="tr-TR" b="1" dirty="0" err="1" smtClean="0"/>
              <a:t>Query</a:t>
            </a:r>
            <a:r>
              <a:rPr lang="tr-TR" b="1" dirty="0" smtClean="0"/>
              <a:t> </a:t>
            </a:r>
            <a:r>
              <a:rPr lang="tr-TR" b="1" dirty="0" err="1" smtClean="0"/>
              <a:t>Language</a:t>
            </a:r>
            <a:r>
              <a:rPr lang="tr-TR" b="1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Standart  SQL ifadelerinde fonksiyon döngü ve karşılaştırma ifadeleri gibi programlamaya yönelik ifadeler yoktur.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</a:t>
            </a:r>
            <a:r>
              <a:rPr lang="tr-TR" dirty="0" smtClean="0"/>
              <a:t>sorunu çözmek için veri tabanı sistemlerinde PL/SQL (</a:t>
            </a:r>
            <a:r>
              <a:rPr lang="tr-TR" dirty="0" err="1" smtClean="0"/>
              <a:t>oracle</a:t>
            </a:r>
            <a:r>
              <a:rPr lang="tr-TR" dirty="0" smtClean="0"/>
              <a:t>) ve T-SQL (Microsoft) geliştirilmiştir. Bunlarda da standart  SQL ifadeleri aynen geçerlidir.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SQL komutları </a:t>
            </a:r>
            <a:r>
              <a:rPr lang="tr-TR" b="1" i="1" dirty="0" smtClean="0"/>
              <a:t>DML, DDL ve DCL </a:t>
            </a:r>
            <a:r>
              <a:rPr lang="tr-TR" dirty="0" smtClean="0"/>
              <a:t>olmak üzere üç kategoride incelenmektedir. 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Veri işleme dilidir.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</a:t>
            </a:r>
            <a:r>
              <a:rPr lang="tr-TR" dirty="0" smtClean="0"/>
              <a:t>Bu kategorideki SQL </a:t>
            </a:r>
            <a:r>
              <a:rPr lang="tr-TR" dirty="0" smtClean="0"/>
              <a:t>komutları </a:t>
            </a:r>
            <a:r>
              <a:rPr lang="tr-TR" dirty="0" smtClean="0"/>
              <a:t>veriler üzerinde işlemler </a:t>
            </a:r>
            <a:r>
              <a:rPr lang="tr-TR" dirty="0" smtClean="0"/>
              <a:t> yapmaya </a:t>
            </a:r>
            <a:r>
              <a:rPr lang="tr-TR" dirty="0" smtClean="0"/>
              <a:t>yönelik ifadeleri içermektedir.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Tablolara </a:t>
            </a:r>
            <a:r>
              <a:rPr lang="tr-TR" dirty="0" smtClean="0"/>
              <a:t>ait </a:t>
            </a:r>
            <a:r>
              <a:rPr lang="tr-TR" dirty="0" smtClean="0"/>
              <a:t>kayıtlar </a:t>
            </a:r>
            <a:r>
              <a:rPr lang="tr-TR" dirty="0" smtClean="0"/>
              <a:t>için sorgulama, ekleme, silme ve değiştirme </a:t>
            </a:r>
            <a:r>
              <a:rPr lang="tr-TR" dirty="0" smtClean="0"/>
              <a:t> gibi </a:t>
            </a:r>
            <a:r>
              <a:rPr lang="tr-TR" dirty="0" smtClean="0"/>
              <a:t>işlemler </a:t>
            </a:r>
            <a:r>
              <a:rPr lang="tr-TR" dirty="0" smtClean="0"/>
              <a:t>yapılabilmektedir</a:t>
            </a:r>
            <a:r>
              <a:rPr lang="tr-TR" dirty="0" smtClean="0"/>
              <a:t>. </a:t>
            </a:r>
            <a:endParaRPr lang="tr-TR" dirty="0" smtClean="0"/>
          </a:p>
          <a:p>
            <a:pPr>
              <a:buNone/>
            </a:pPr>
            <a:endParaRPr lang="tr-TR" b="1" i="1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SELECT</a:t>
            </a:r>
            <a:r>
              <a:rPr lang="tr-TR" dirty="0" smtClean="0">
                <a:sym typeface="Wingdings"/>
              </a:rPr>
              <a:t></a:t>
            </a:r>
            <a:r>
              <a:rPr lang="tr-TR" dirty="0" smtClean="0"/>
              <a:t> Sorgu </a:t>
            </a:r>
            <a:r>
              <a:rPr lang="tr-TR" dirty="0" smtClean="0"/>
              <a:t>için kullanılır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INSERT</a:t>
            </a:r>
            <a:r>
              <a:rPr lang="tr-TR" dirty="0" smtClean="0">
                <a:sym typeface="Wingdings"/>
              </a:rPr>
              <a:t></a:t>
            </a:r>
            <a:r>
              <a:rPr lang="tr-TR" dirty="0" smtClean="0"/>
              <a:t>  Yeni bir kayıt </a:t>
            </a:r>
            <a:r>
              <a:rPr lang="tr-TR" dirty="0" smtClean="0"/>
              <a:t>yapmak için kullanılır.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UPDATE</a:t>
            </a:r>
            <a:r>
              <a:rPr lang="tr-TR" dirty="0" smtClean="0">
                <a:sym typeface="Wingdings"/>
              </a:rPr>
              <a:t></a:t>
            </a:r>
            <a:r>
              <a:rPr lang="tr-TR" dirty="0" smtClean="0"/>
              <a:t> Kayıt üzerinde değişiklik yapmak </a:t>
            </a:r>
            <a:r>
              <a:rPr lang="tr-TR" dirty="0" smtClean="0"/>
              <a:t>için kullanılır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DELETE</a:t>
            </a:r>
            <a:r>
              <a:rPr lang="tr-TR" dirty="0" smtClean="0">
                <a:sym typeface="Wingdings"/>
              </a:rPr>
              <a:t></a:t>
            </a:r>
            <a:r>
              <a:rPr lang="tr-TR" dirty="0" smtClean="0"/>
              <a:t> </a:t>
            </a:r>
            <a:r>
              <a:rPr lang="tr-TR" dirty="0" smtClean="0"/>
              <a:t>Kayıt </a:t>
            </a:r>
            <a:r>
              <a:rPr lang="tr-TR" dirty="0" smtClean="0"/>
              <a:t>silmek için </a:t>
            </a:r>
            <a:r>
              <a:rPr lang="tr-TR" dirty="0" smtClean="0"/>
              <a:t>kullanılır.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DML (Data </a:t>
            </a:r>
            <a:r>
              <a:rPr lang="tr-TR" b="1" dirty="0" err="1" smtClean="0"/>
              <a:t>Manipulation</a:t>
            </a:r>
            <a:r>
              <a:rPr lang="tr-TR" b="1" dirty="0" smtClean="0"/>
              <a:t> </a:t>
            </a:r>
            <a:r>
              <a:rPr lang="tr-TR" b="1" dirty="0" err="1" smtClean="0"/>
              <a:t>Language</a:t>
            </a:r>
            <a:r>
              <a:rPr lang="tr-TR" b="1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 </a:t>
            </a:r>
            <a:r>
              <a:rPr lang="tr-TR" dirty="0" smtClean="0"/>
              <a:t>Yeni </a:t>
            </a:r>
            <a:r>
              <a:rPr lang="tr-TR" dirty="0" smtClean="0"/>
              <a:t>bir kayıt eklemek için kullanılır.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alanı otomatik  olarak doldurulduğu zaman </a:t>
            </a:r>
            <a:r>
              <a:rPr lang="tr-TR" dirty="0" smtClean="0"/>
              <a:t>burada </a:t>
            </a:r>
            <a:r>
              <a:rPr lang="tr-TR" dirty="0" smtClean="0"/>
              <a:t>o alana değer girilmez. </a:t>
            </a:r>
            <a:r>
              <a:rPr lang="tr-TR" dirty="0" smtClean="0"/>
              <a:t>Ancak otomatik </a:t>
            </a:r>
            <a:r>
              <a:rPr lang="tr-TR" dirty="0" smtClean="0"/>
              <a:t>olarak doldurulmuyorsa, burada değer girilmek zorundadır.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Not </a:t>
            </a:r>
            <a:r>
              <a:rPr lang="tr-TR" dirty="0" err="1" smtClean="0"/>
              <a:t>null</a:t>
            </a:r>
            <a:r>
              <a:rPr lang="tr-TR" dirty="0" smtClean="0"/>
              <a:t> ve </a:t>
            </a:r>
            <a:r>
              <a:rPr lang="tr-TR" dirty="0" err="1" smtClean="0"/>
              <a:t>primarykeyi</a:t>
            </a:r>
            <a:r>
              <a:rPr lang="tr-TR" dirty="0" smtClean="0"/>
              <a:t> </a:t>
            </a:r>
            <a:r>
              <a:rPr lang="tr-TR" dirty="0" smtClean="0"/>
              <a:t>otomatik doldurmayan alanlar dışındaki alanlara istemediğimiz taktirde veri girişi yapmayabiliriz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insert </a:t>
            </a:r>
            <a:r>
              <a:rPr lang="tr-TR" b="1" i="1" dirty="0" err="1" smtClean="0"/>
              <a:t>into</a:t>
            </a:r>
            <a:r>
              <a:rPr lang="tr-TR" b="1" i="1" dirty="0" smtClean="0"/>
              <a:t> </a:t>
            </a:r>
            <a:r>
              <a:rPr lang="tr-TR" b="1" i="1" dirty="0" err="1" smtClean="0"/>
              <a:t>yonetici</a:t>
            </a:r>
            <a:r>
              <a:rPr lang="tr-TR" b="1" i="1" dirty="0" smtClean="0"/>
              <a:t> (adi,</a:t>
            </a:r>
            <a:r>
              <a:rPr lang="tr-TR" b="1" i="1" dirty="0" err="1" smtClean="0"/>
              <a:t>soyadi</a:t>
            </a:r>
            <a:r>
              <a:rPr lang="tr-TR" b="1" i="1" dirty="0" smtClean="0"/>
              <a:t>)</a:t>
            </a:r>
          </a:p>
          <a:p>
            <a:pPr lvl="1">
              <a:buNone/>
            </a:pPr>
            <a:r>
              <a:rPr lang="tr-TR" b="1" i="1" dirty="0" smtClean="0"/>
              <a:t> </a:t>
            </a:r>
            <a:r>
              <a:rPr lang="tr-TR" b="1" i="1" dirty="0" err="1" smtClean="0"/>
              <a:t>values</a:t>
            </a:r>
            <a:r>
              <a:rPr lang="tr-TR" b="1" i="1" dirty="0" smtClean="0"/>
              <a:t> ('</a:t>
            </a:r>
            <a:r>
              <a:rPr lang="tr-TR" b="1" i="1" dirty="0" err="1" smtClean="0"/>
              <a:t>alper</a:t>
            </a:r>
            <a:r>
              <a:rPr lang="tr-TR" b="1" i="1" dirty="0" smtClean="0"/>
              <a:t>','</a:t>
            </a:r>
            <a:r>
              <a:rPr lang="tr-TR" b="1" i="1" dirty="0" err="1" smtClean="0"/>
              <a:t>karadeniz</a:t>
            </a:r>
            <a:r>
              <a:rPr lang="tr-TR" b="1" i="1" dirty="0" smtClean="0"/>
              <a:t>')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Insert</a:t>
            </a:r>
            <a:r>
              <a:rPr lang="tr-TR" dirty="0" smtClean="0"/>
              <a:t>(Ekle)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i="1" dirty="0" smtClean="0"/>
              <a:t>INSERT INTO Departman</a:t>
            </a:r>
          </a:p>
          <a:p>
            <a:pPr lvl="1">
              <a:buNone/>
            </a:pPr>
            <a:r>
              <a:rPr lang="tr-TR" b="1" i="1" dirty="0" smtClean="0"/>
              <a:t>(</a:t>
            </a:r>
            <a:r>
              <a:rPr lang="tr-TR" b="1" i="1" dirty="0" err="1" smtClean="0"/>
              <a:t>dep</a:t>
            </a:r>
            <a:r>
              <a:rPr lang="tr-TR" b="1" i="1" dirty="0" smtClean="0"/>
              <a:t>_ID,</a:t>
            </a:r>
            <a:r>
              <a:rPr lang="tr-TR" b="1" i="1" dirty="0" err="1" smtClean="0"/>
              <a:t>dep</a:t>
            </a:r>
            <a:r>
              <a:rPr lang="tr-TR" b="1" i="1" dirty="0" smtClean="0"/>
              <a:t>_Adi,yon_ID,yer)</a:t>
            </a:r>
          </a:p>
          <a:p>
            <a:pPr lvl="1">
              <a:buNone/>
            </a:pPr>
            <a:r>
              <a:rPr lang="tr-TR" b="1" i="1" dirty="0" smtClean="0"/>
              <a:t>VALUES (300,'</a:t>
            </a:r>
            <a:r>
              <a:rPr lang="tr-TR" b="1" i="1" dirty="0" err="1" smtClean="0"/>
              <a:t>Oracle</a:t>
            </a:r>
            <a:r>
              <a:rPr lang="tr-TR" b="1" i="1" dirty="0" smtClean="0"/>
              <a:t> DBA',200,3200);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INSERT </a:t>
            </a:r>
            <a:r>
              <a:rPr lang="tr-TR" dirty="0" smtClean="0"/>
              <a:t>cümlesi yazarken sütun isimleri yazmak zorunda değiliz. Ancak bu durumda tabloda bulunan bütün sütunlara </a:t>
            </a:r>
            <a:r>
              <a:rPr lang="tr-TR" u="sng" dirty="0" smtClean="0"/>
              <a:t>sırası ile</a:t>
            </a:r>
            <a:r>
              <a:rPr lang="tr-TR" dirty="0" smtClean="0"/>
              <a:t> veri girişi yapılmalıdır.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INSERT </a:t>
            </a:r>
            <a:r>
              <a:rPr lang="tr-TR" b="1" i="1" dirty="0" smtClean="0"/>
              <a:t>INTO Departman VALUES (500,'Java',200,3200);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Aşağıda </a:t>
            </a:r>
            <a:r>
              <a:rPr lang="tr-TR" dirty="0" smtClean="0"/>
              <a:t>ki SQL sorgusuyla Personel tablosunda ki </a:t>
            </a:r>
            <a:r>
              <a:rPr lang="tr-TR" dirty="0" smtClean="0"/>
              <a:t>maaş </a:t>
            </a:r>
            <a:r>
              <a:rPr lang="tr-TR" dirty="0" smtClean="0"/>
              <a:t>sütununda ki bütün verileri yüzde on artırdı.</a:t>
            </a:r>
          </a:p>
          <a:p>
            <a:pPr>
              <a:buNone/>
            </a:pPr>
            <a:r>
              <a:rPr lang="tr-TR" dirty="0" smtClean="0"/>
              <a:t>   </a:t>
            </a: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UPDATE </a:t>
            </a:r>
            <a:r>
              <a:rPr lang="tr-TR" b="1" i="1" dirty="0" smtClean="0"/>
              <a:t>Personel SET </a:t>
            </a:r>
            <a:r>
              <a:rPr lang="tr-TR" b="1" i="1" dirty="0" err="1" smtClean="0"/>
              <a:t>maas</a:t>
            </a:r>
            <a:r>
              <a:rPr lang="tr-TR" b="1" i="1" dirty="0" smtClean="0"/>
              <a:t>=</a:t>
            </a:r>
            <a:r>
              <a:rPr lang="tr-TR" b="1" i="1" dirty="0" err="1" smtClean="0"/>
              <a:t>maas</a:t>
            </a:r>
            <a:r>
              <a:rPr lang="tr-TR" b="1" i="1" dirty="0" smtClean="0"/>
              <a:t>*110/100;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Aşağıda </a:t>
            </a:r>
            <a:r>
              <a:rPr lang="tr-TR" dirty="0" smtClean="0"/>
              <a:t>ki SQL sorgusuyla personel tablosunda adi sütunu Ali olan verilerin </a:t>
            </a:r>
            <a:r>
              <a:rPr lang="tr-TR" dirty="0" smtClean="0"/>
              <a:t>maaş </a:t>
            </a:r>
            <a:r>
              <a:rPr lang="tr-TR" dirty="0" smtClean="0"/>
              <a:t>sütunundaki verileri yüzde on artırdı. </a:t>
            </a:r>
            <a:r>
              <a:rPr lang="tr-TR" dirty="0" smtClean="0"/>
              <a:t>(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smtClean="0"/>
              <a:t>koşul ifadesidir</a:t>
            </a:r>
            <a:r>
              <a:rPr lang="tr-TR" dirty="0" smtClean="0"/>
              <a:t>.)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UPDATE personel SET </a:t>
            </a:r>
            <a:r>
              <a:rPr lang="tr-TR" b="1" i="1" dirty="0" err="1" smtClean="0"/>
              <a:t>maas</a:t>
            </a:r>
            <a:r>
              <a:rPr lang="tr-TR" b="1" i="1" dirty="0" smtClean="0"/>
              <a:t>=</a:t>
            </a:r>
            <a:r>
              <a:rPr lang="tr-TR" b="1" i="1" dirty="0" err="1" smtClean="0"/>
              <a:t>maas</a:t>
            </a:r>
            <a:r>
              <a:rPr lang="tr-TR" b="1" i="1" dirty="0" smtClean="0"/>
              <a:t>*110/100 WHERE adi </a:t>
            </a:r>
            <a:r>
              <a:rPr lang="tr-TR" b="1" i="1" dirty="0" err="1" smtClean="0"/>
              <a:t>like</a:t>
            </a:r>
            <a:r>
              <a:rPr lang="tr-TR" b="1" i="1" dirty="0" smtClean="0"/>
              <a:t> 'Ali';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Update</a:t>
            </a:r>
            <a:r>
              <a:rPr lang="tr-TR" dirty="0" smtClean="0"/>
              <a:t>(Güncelle)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NOTLAR tablosundaki 2007 ve 2008 ders yılına ait bütün kayıtları </a:t>
            </a:r>
            <a:r>
              <a:rPr lang="tr-TR" dirty="0" smtClean="0"/>
              <a:t>silen </a:t>
            </a:r>
            <a:r>
              <a:rPr lang="tr-TR" dirty="0" err="1" smtClean="0"/>
              <a:t>Sql</a:t>
            </a:r>
            <a:r>
              <a:rPr lang="tr-TR" dirty="0" smtClean="0"/>
              <a:t> kodu:</a:t>
            </a:r>
            <a:endParaRPr lang="tr-TR" dirty="0" smtClean="0"/>
          </a:p>
          <a:p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DELETE </a:t>
            </a:r>
            <a:r>
              <a:rPr lang="tr-TR" b="1" i="1" dirty="0" smtClean="0"/>
              <a:t>FROM NOTLAR WHERE DERS_YILI = ‘2007-2008’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NOTLAR </a:t>
            </a:r>
            <a:r>
              <a:rPr lang="tr-TR" dirty="0" smtClean="0"/>
              <a:t>tablosundaki tüm </a:t>
            </a:r>
            <a:r>
              <a:rPr lang="tr-TR" dirty="0" smtClean="0"/>
              <a:t>kayıtları silmek için kullanılan </a:t>
            </a:r>
            <a:r>
              <a:rPr lang="tr-TR" dirty="0" err="1" smtClean="0"/>
              <a:t>Sql</a:t>
            </a:r>
            <a:r>
              <a:rPr lang="tr-TR" dirty="0" smtClean="0"/>
              <a:t> kodu: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DELETE FROM NOTLAR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Delete</a:t>
            </a:r>
            <a:r>
              <a:rPr lang="tr-TR" dirty="0" smtClean="0"/>
              <a:t>(Sil)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b="1" i="1" dirty="0" smtClean="0"/>
              <a:t>SELECT</a:t>
            </a:r>
            <a:r>
              <a:rPr lang="tr-TR" dirty="0" smtClean="0"/>
              <a:t> ifadesi ile yazılan sorgular, veri tabanından kayıt getirmemize yarar.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Veri </a:t>
            </a:r>
            <a:r>
              <a:rPr lang="tr-TR" dirty="0" smtClean="0"/>
              <a:t>tabanında en çok kullanılan ifadedir.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Yazım kuralı</a:t>
            </a:r>
            <a:r>
              <a:rPr lang="tr-TR" dirty="0" smtClean="0"/>
              <a:t>: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SELECT sütun(yada sütunlar)</a:t>
            </a:r>
          </a:p>
          <a:p>
            <a:pPr lvl="1">
              <a:buNone/>
            </a:pPr>
            <a:r>
              <a:rPr lang="tr-TR" b="1" i="1" dirty="0" smtClean="0"/>
              <a:t>FROM Tablo (yada tablolar)</a:t>
            </a:r>
          </a:p>
          <a:p>
            <a:pPr lvl="1">
              <a:buNone/>
            </a:pPr>
            <a:r>
              <a:rPr lang="tr-TR" b="1" i="1" dirty="0" smtClean="0"/>
              <a:t>WHERE Seçim </a:t>
            </a:r>
            <a:r>
              <a:rPr lang="tr-TR" b="1" i="1" dirty="0" smtClean="0"/>
              <a:t>kriteri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Font typeface="Wingdings" pitchFamily="2" charset="2"/>
              <a:buChar char="Ø"/>
            </a:pPr>
            <a:r>
              <a:rPr lang="tr-TR" b="1" i="1" dirty="0" smtClean="0"/>
              <a:t>Eğer yapacağımız sorguda herhangi bir koşul yani kriter yoksa, WHERE ifadesi yazılmaz. Bu durumda tüm kayıtlar seçilir.</a:t>
            </a:r>
          </a:p>
          <a:p>
            <a:pPr lvl="1">
              <a:buNone/>
            </a:pPr>
            <a:endParaRPr lang="tr-TR" b="1" i="1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Select</a:t>
            </a:r>
            <a:r>
              <a:rPr lang="tr-TR" dirty="0" smtClean="0"/>
              <a:t>(Sorgu)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767</Words>
  <PresentationFormat>Ekran Gösterisi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Kağıt</vt:lpstr>
      <vt:lpstr>Öğretim Görevlisi  Alper Talha Karadeniz  Veri Tabanı 1</vt:lpstr>
      <vt:lpstr>SQL (Structured Query Language)</vt:lpstr>
      <vt:lpstr>Slayt 3</vt:lpstr>
      <vt:lpstr>DML (Data Manipulation Language)</vt:lpstr>
      <vt:lpstr>Insert(Ekle)</vt:lpstr>
      <vt:lpstr>Slayt 6</vt:lpstr>
      <vt:lpstr>Update(Güncelle)</vt:lpstr>
      <vt:lpstr>Delete(Sil)</vt:lpstr>
      <vt:lpstr>Select(Sorgu)</vt:lpstr>
      <vt:lpstr>Slayt 10</vt:lpstr>
      <vt:lpstr>Slayt 11</vt:lpstr>
      <vt:lpstr>DDL (Data Definition Language)</vt:lpstr>
      <vt:lpstr>Slayt 13</vt:lpstr>
      <vt:lpstr>Slayt 14</vt:lpstr>
      <vt:lpstr>Slayt 15</vt:lpstr>
      <vt:lpstr>Slayt 16</vt:lpstr>
      <vt:lpstr>Slayt 17</vt:lpstr>
      <vt:lpstr>DCL (Data Control Language)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Görevlisi  Alper Talha Karadeniz  Veri Tabanı 1</dc:title>
  <dc:creator>alper</dc:creator>
  <cp:lastModifiedBy>alper</cp:lastModifiedBy>
  <cp:revision>10</cp:revision>
  <dcterms:created xsi:type="dcterms:W3CDTF">2015-07-14T21:56:27Z</dcterms:created>
  <dcterms:modified xsi:type="dcterms:W3CDTF">2015-07-15T00:37:31Z</dcterms:modified>
</cp:coreProperties>
</file>