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Başlık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Düz Bağlayıcı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Oval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31.07.2015</a:t>
            </a:fld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İçerik Yer Tutucusu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31.07.2015</a:t>
            </a:fld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6" name="15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7" name="6 Düz Bağlayıcı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31.07.2015</a:t>
            </a:fld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2" name="31 İçerik Yer Tutucusu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4" name="33 İçerik Yer Tutucusu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10" name="9 Düz Bağlayıcı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Düz Bağlayıcı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İçerik Yer Tutucusu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1" name="30 Başlık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31.07.2015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31.07.2015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31.07.2015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3852656"/>
          </a:xfrm>
        </p:spPr>
        <p:txBody>
          <a:bodyPr/>
          <a:lstStyle/>
          <a:p>
            <a:r>
              <a:rPr lang="tr-TR" b="1" dirty="0" smtClean="0"/>
              <a:t>Öğretim Görevlisi </a:t>
            </a:r>
            <a:br>
              <a:rPr lang="tr-TR" b="1" dirty="0" smtClean="0"/>
            </a:br>
            <a:r>
              <a:rPr lang="tr-TR" b="1" dirty="0" smtClean="0"/>
              <a:t>Alper Talha Karadeniz</a:t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Veri Tabanı </a:t>
            </a:r>
            <a:r>
              <a:rPr lang="tr-TR" b="1" dirty="0" smtClean="0"/>
              <a:t>2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03020" lvl="2" indent="-571500">
              <a:buNone/>
            </a:pPr>
            <a:r>
              <a:rPr lang="tr-TR" sz="2800" b="1" i="1" dirty="0" err="1" smtClean="0"/>
              <a:t>Left</a:t>
            </a:r>
            <a:r>
              <a:rPr lang="tr-TR" sz="2800" b="1" i="1" dirty="0" smtClean="0"/>
              <a:t> </a:t>
            </a:r>
            <a:r>
              <a:rPr lang="tr-TR" sz="2800" b="1" i="1" dirty="0" err="1" smtClean="0"/>
              <a:t>Outer</a:t>
            </a:r>
            <a:r>
              <a:rPr lang="tr-TR" sz="2800" b="1" i="1" dirty="0" smtClean="0"/>
              <a:t> </a:t>
            </a:r>
            <a:r>
              <a:rPr lang="tr-TR" sz="2800" b="1" i="1" dirty="0" err="1" smtClean="0"/>
              <a:t>Join</a:t>
            </a:r>
            <a:r>
              <a:rPr lang="tr-TR" sz="2800" b="1" i="1" dirty="0" smtClean="0"/>
              <a:t> </a:t>
            </a:r>
          </a:p>
          <a:p>
            <a:pPr marL="571500" indent="-571500">
              <a:buFont typeface="+mj-lt"/>
              <a:buAutoNum type="romanUcPeriod"/>
            </a:pPr>
            <a:endParaRPr lang="tr-TR" dirty="0" smtClean="0"/>
          </a:p>
          <a:p>
            <a:pPr marL="937260" lvl="1" indent="-571500">
              <a:buNone/>
            </a:pPr>
            <a:r>
              <a:rPr lang="tr-TR" b="1" i="1" dirty="0" smtClean="0"/>
              <a:t>	Birinci tablodaki tüm kayıtlar getirilir, buna karşın ikinci tabloda bu kayıtlarla uyuşan kayıtlarda gelir.</a:t>
            </a:r>
          </a:p>
          <a:p>
            <a:pPr marL="937260" lvl="1" indent="-571500">
              <a:buNone/>
            </a:pPr>
            <a:endParaRPr lang="tr-TR" b="1" i="1" dirty="0" smtClean="0"/>
          </a:p>
          <a:p>
            <a:pPr lvl="1">
              <a:buNone/>
            </a:pPr>
            <a:r>
              <a:rPr lang="tr-TR" b="1" i="1" dirty="0" err="1" smtClean="0">
                <a:solidFill>
                  <a:schemeClr val="bg1"/>
                </a:solidFill>
              </a:rPr>
              <a:t>select</a:t>
            </a:r>
            <a:r>
              <a:rPr lang="tr-TR" sz="3400" b="1" i="1" dirty="0" smtClean="0">
                <a:solidFill>
                  <a:schemeClr val="bg1"/>
                </a:solidFill>
              </a:rPr>
              <a:t> </a:t>
            </a:r>
            <a:r>
              <a:rPr lang="tr-TR" b="1" i="1" dirty="0" smtClean="0">
                <a:solidFill>
                  <a:schemeClr val="bg1"/>
                </a:solidFill>
              </a:rPr>
              <a:t>* </a:t>
            </a:r>
            <a:endParaRPr lang="tr-TR" sz="3400" b="1" i="1" dirty="0" smtClean="0">
              <a:solidFill>
                <a:schemeClr val="bg1"/>
              </a:solidFill>
            </a:endParaRPr>
          </a:p>
          <a:p>
            <a:pPr lvl="1">
              <a:buNone/>
            </a:pPr>
            <a:r>
              <a:rPr lang="tr-TR" b="1" i="1" dirty="0" err="1" smtClean="0">
                <a:solidFill>
                  <a:schemeClr val="bg1"/>
                </a:solidFill>
              </a:rPr>
              <a:t>from</a:t>
            </a:r>
            <a:r>
              <a:rPr lang="tr-TR" sz="3400" b="1" i="1" dirty="0" smtClean="0">
                <a:solidFill>
                  <a:schemeClr val="bg1"/>
                </a:solidFill>
              </a:rPr>
              <a:t>  </a:t>
            </a:r>
            <a:r>
              <a:rPr lang="tr-TR" b="1" i="1" dirty="0" smtClean="0">
                <a:solidFill>
                  <a:schemeClr val="bg1"/>
                </a:solidFill>
              </a:rPr>
              <a:t>Tablo1 t1</a:t>
            </a:r>
            <a:endParaRPr lang="tr-TR" sz="3400" b="1" i="1" dirty="0" smtClean="0">
              <a:solidFill>
                <a:schemeClr val="bg1"/>
              </a:solidFill>
            </a:endParaRPr>
          </a:p>
          <a:p>
            <a:pPr lvl="1">
              <a:buNone/>
            </a:pPr>
            <a:r>
              <a:rPr lang="tr-TR" b="1" i="1" dirty="0" err="1" smtClean="0">
                <a:solidFill>
                  <a:schemeClr val="bg1"/>
                </a:solidFill>
              </a:rPr>
              <a:t>left</a:t>
            </a:r>
            <a:r>
              <a:rPr lang="tr-TR" sz="3400" b="1" i="1" dirty="0" smtClean="0">
                <a:solidFill>
                  <a:schemeClr val="bg1"/>
                </a:solidFill>
              </a:rPr>
              <a:t> </a:t>
            </a:r>
            <a:r>
              <a:rPr lang="tr-TR" b="1" i="1" dirty="0" err="1" smtClean="0">
                <a:solidFill>
                  <a:schemeClr val="bg1"/>
                </a:solidFill>
              </a:rPr>
              <a:t>outer</a:t>
            </a:r>
            <a:r>
              <a:rPr lang="tr-TR" sz="3400" b="1" i="1" dirty="0" smtClean="0">
                <a:solidFill>
                  <a:schemeClr val="bg1"/>
                </a:solidFill>
              </a:rPr>
              <a:t> </a:t>
            </a:r>
            <a:r>
              <a:rPr lang="tr-TR" b="1" i="1" dirty="0" smtClean="0">
                <a:solidFill>
                  <a:schemeClr val="bg1"/>
                </a:solidFill>
              </a:rPr>
              <a:t>Tablo2 t2</a:t>
            </a:r>
            <a:endParaRPr lang="tr-TR" sz="3400" b="1" i="1" dirty="0" smtClean="0">
              <a:solidFill>
                <a:schemeClr val="bg1"/>
              </a:solidFill>
            </a:endParaRPr>
          </a:p>
          <a:p>
            <a:pPr lvl="1">
              <a:buNone/>
            </a:pPr>
            <a:r>
              <a:rPr lang="tr-TR" b="1" i="1" dirty="0" smtClean="0">
                <a:solidFill>
                  <a:schemeClr val="bg1"/>
                </a:solidFill>
              </a:rPr>
              <a:t>on</a:t>
            </a:r>
            <a:r>
              <a:rPr lang="tr-TR" sz="3400" b="1" i="1" dirty="0" smtClean="0">
                <a:solidFill>
                  <a:schemeClr val="bg1"/>
                </a:solidFill>
              </a:rPr>
              <a:t>   </a:t>
            </a:r>
            <a:r>
              <a:rPr lang="tr-TR" b="1" i="1" dirty="0" smtClean="0">
                <a:solidFill>
                  <a:schemeClr val="bg1"/>
                </a:solidFill>
              </a:rPr>
              <a:t>t1.kolon1 = t2.kolon1</a:t>
            </a:r>
          </a:p>
          <a:p>
            <a:endParaRPr lang="tr-TR" dirty="0"/>
          </a:p>
        </p:txBody>
      </p:sp>
      <p:sp>
        <p:nvSpPr>
          <p:cNvPr id="4" name="3 Oval"/>
          <p:cNvSpPr/>
          <p:nvPr/>
        </p:nvSpPr>
        <p:spPr>
          <a:xfrm>
            <a:off x="5786446" y="3857628"/>
            <a:ext cx="1714512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Oval"/>
          <p:cNvSpPr/>
          <p:nvPr/>
        </p:nvSpPr>
        <p:spPr>
          <a:xfrm>
            <a:off x="6786578" y="3929066"/>
            <a:ext cx="1714512" cy="12858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Metin kutusu"/>
          <p:cNvSpPr txBox="1"/>
          <p:nvPr/>
        </p:nvSpPr>
        <p:spPr>
          <a:xfrm>
            <a:off x="6143636" y="350043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t1</a:t>
            </a:r>
            <a:endParaRPr lang="tr-TR" dirty="0"/>
          </a:p>
        </p:txBody>
      </p:sp>
      <p:sp>
        <p:nvSpPr>
          <p:cNvPr id="8" name="7 Metin kutusu"/>
          <p:cNvSpPr txBox="1"/>
          <p:nvPr/>
        </p:nvSpPr>
        <p:spPr>
          <a:xfrm>
            <a:off x="7858148" y="3500438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t2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http://www.ahmetkaymaz.com/wp-content/uploads/SQL_Server_JOIN_Table_4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736"/>
            <a:ext cx="821537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37260" lvl="1" indent="-571500">
              <a:buNone/>
            </a:pPr>
            <a:r>
              <a:rPr lang="tr-TR" sz="2800" dirty="0" err="1" smtClean="0"/>
              <a:t>Right</a:t>
            </a:r>
            <a:r>
              <a:rPr lang="tr-TR" sz="2800" dirty="0" smtClean="0"/>
              <a:t> </a:t>
            </a:r>
            <a:r>
              <a:rPr lang="tr-TR" sz="2800" b="1" dirty="0" err="1" smtClean="0"/>
              <a:t>O</a:t>
            </a:r>
            <a:r>
              <a:rPr lang="tr-TR" sz="2800" dirty="0" err="1" smtClean="0"/>
              <a:t>uter</a:t>
            </a:r>
            <a:r>
              <a:rPr lang="tr-TR" sz="2800" dirty="0" smtClean="0"/>
              <a:t> </a:t>
            </a:r>
            <a:r>
              <a:rPr lang="tr-TR" sz="2800" dirty="0" err="1" smtClean="0"/>
              <a:t>Join</a:t>
            </a:r>
            <a:r>
              <a:rPr lang="tr-TR" sz="2800" dirty="0" smtClean="0"/>
              <a:t> </a:t>
            </a:r>
          </a:p>
          <a:p>
            <a:pPr marL="571500" indent="-571500">
              <a:buFont typeface="+mj-lt"/>
              <a:buAutoNum type="romanUcPeriod"/>
            </a:pPr>
            <a:endParaRPr lang="tr-TR" dirty="0" smtClean="0"/>
          </a:p>
          <a:p>
            <a:pPr marL="937260" lvl="1" indent="-571500">
              <a:buNone/>
            </a:pPr>
            <a:r>
              <a:rPr lang="tr-TR" b="1" i="1" dirty="0" smtClean="0"/>
              <a:t>	İkinci tablodaki tüm kayıtlar getirilir, buna karşın birinci tabloda bu kayıtlarla uyuşan kayıtlarda gelir.</a:t>
            </a:r>
          </a:p>
          <a:p>
            <a:pPr marL="937260" lvl="1" indent="-571500">
              <a:buNone/>
            </a:pPr>
            <a:endParaRPr lang="tr-TR" b="1" i="1" dirty="0" smtClean="0"/>
          </a:p>
          <a:p>
            <a:pPr lvl="1">
              <a:buNone/>
            </a:pPr>
            <a:r>
              <a:rPr lang="tr-TR" b="1" i="1" dirty="0" err="1" smtClean="0">
                <a:solidFill>
                  <a:schemeClr val="bg1"/>
                </a:solidFill>
              </a:rPr>
              <a:t>select</a:t>
            </a:r>
            <a:r>
              <a:rPr lang="tr-TR" sz="3400" b="1" i="1" dirty="0" smtClean="0">
                <a:solidFill>
                  <a:schemeClr val="bg1"/>
                </a:solidFill>
              </a:rPr>
              <a:t> </a:t>
            </a:r>
            <a:r>
              <a:rPr lang="tr-TR" b="1" i="1" dirty="0" smtClean="0">
                <a:solidFill>
                  <a:schemeClr val="bg1"/>
                </a:solidFill>
              </a:rPr>
              <a:t>* </a:t>
            </a:r>
            <a:endParaRPr lang="tr-TR" sz="3400" b="1" i="1" dirty="0" smtClean="0">
              <a:solidFill>
                <a:schemeClr val="bg1"/>
              </a:solidFill>
            </a:endParaRPr>
          </a:p>
          <a:p>
            <a:pPr lvl="1">
              <a:buNone/>
            </a:pPr>
            <a:r>
              <a:rPr lang="tr-TR" b="1" i="1" dirty="0" err="1" smtClean="0">
                <a:solidFill>
                  <a:schemeClr val="bg1"/>
                </a:solidFill>
              </a:rPr>
              <a:t>from</a:t>
            </a:r>
            <a:r>
              <a:rPr lang="tr-TR" sz="3400" b="1" i="1" dirty="0" smtClean="0">
                <a:solidFill>
                  <a:schemeClr val="bg1"/>
                </a:solidFill>
              </a:rPr>
              <a:t>  </a:t>
            </a:r>
            <a:r>
              <a:rPr lang="tr-TR" b="1" i="1" dirty="0" smtClean="0">
                <a:solidFill>
                  <a:schemeClr val="bg1"/>
                </a:solidFill>
              </a:rPr>
              <a:t>Tablo1 t1</a:t>
            </a:r>
            <a:endParaRPr lang="tr-TR" sz="3400" b="1" i="1" dirty="0" smtClean="0">
              <a:solidFill>
                <a:schemeClr val="bg1"/>
              </a:solidFill>
            </a:endParaRPr>
          </a:p>
          <a:p>
            <a:pPr lvl="1">
              <a:buNone/>
            </a:pPr>
            <a:r>
              <a:rPr lang="tr-TR" b="1" i="1" dirty="0" err="1" smtClean="0">
                <a:solidFill>
                  <a:schemeClr val="bg1"/>
                </a:solidFill>
              </a:rPr>
              <a:t>Right</a:t>
            </a:r>
            <a:r>
              <a:rPr lang="tr-TR" b="1" i="1" dirty="0" smtClean="0">
                <a:solidFill>
                  <a:schemeClr val="bg1"/>
                </a:solidFill>
              </a:rPr>
              <a:t> </a:t>
            </a:r>
            <a:r>
              <a:rPr lang="tr-TR" b="1" i="1" dirty="0" err="1" smtClean="0">
                <a:solidFill>
                  <a:schemeClr val="bg1"/>
                </a:solidFill>
              </a:rPr>
              <a:t>outer</a:t>
            </a:r>
            <a:r>
              <a:rPr lang="tr-TR" sz="3400" b="1" i="1" dirty="0" smtClean="0">
                <a:solidFill>
                  <a:schemeClr val="bg1"/>
                </a:solidFill>
              </a:rPr>
              <a:t> </a:t>
            </a:r>
            <a:r>
              <a:rPr lang="tr-TR" b="1" i="1" dirty="0" smtClean="0">
                <a:solidFill>
                  <a:schemeClr val="bg1"/>
                </a:solidFill>
              </a:rPr>
              <a:t>Tablo2 t2</a:t>
            </a:r>
            <a:endParaRPr lang="tr-TR" sz="3400" b="1" i="1" dirty="0" smtClean="0">
              <a:solidFill>
                <a:schemeClr val="bg1"/>
              </a:solidFill>
            </a:endParaRPr>
          </a:p>
          <a:p>
            <a:pPr lvl="1">
              <a:buNone/>
            </a:pPr>
            <a:r>
              <a:rPr lang="tr-TR" b="1" i="1" dirty="0" smtClean="0">
                <a:solidFill>
                  <a:schemeClr val="bg1"/>
                </a:solidFill>
              </a:rPr>
              <a:t>on</a:t>
            </a:r>
            <a:r>
              <a:rPr lang="tr-TR" sz="3400" b="1" i="1" dirty="0" smtClean="0">
                <a:solidFill>
                  <a:schemeClr val="bg1"/>
                </a:solidFill>
              </a:rPr>
              <a:t>   </a:t>
            </a:r>
            <a:r>
              <a:rPr lang="tr-TR" b="1" i="1" dirty="0" smtClean="0">
                <a:solidFill>
                  <a:schemeClr val="bg1"/>
                </a:solidFill>
              </a:rPr>
              <a:t>t1.kolon1 = t2.kolon1</a:t>
            </a:r>
          </a:p>
          <a:p>
            <a:endParaRPr lang="tr-TR" dirty="0"/>
          </a:p>
        </p:txBody>
      </p:sp>
      <p:sp>
        <p:nvSpPr>
          <p:cNvPr id="4" name="3 Oval"/>
          <p:cNvSpPr/>
          <p:nvPr/>
        </p:nvSpPr>
        <p:spPr>
          <a:xfrm>
            <a:off x="6858016" y="3929066"/>
            <a:ext cx="1714512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Oval"/>
          <p:cNvSpPr/>
          <p:nvPr/>
        </p:nvSpPr>
        <p:spPr>
          <a:xfrm>
            <a:off x="5715008" y="4000504"/>
            <a:ext cx="1714512" cy="12858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Metin kutusu"/>
          <p:cNvSpPr txBox="1"/>
          <p:nvPr/>
        </p:nvSpPr>
        <p:spPr>
          <a:xfrm>
            <a:off x="6143636" y="350043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t1</a:t>
            </a:r>
            <a:endParaRPr lang="tr-TR" dirty="0"/>
          </a:p>
        </p:txBody>
      </p:sp>
      <p:sp>
        <p:nvSpPr>
          <p:cNvPr id="8" name="7 Metin kutusu"/>
          <p:cNvSpPr txBox="1"/>
          <p:nvPr/>
        </p:nvSpPr>
        <p:spPr>
          <a:xfrm>
            <a:off x="7858148" y="3500438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t2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Alt Başlık"/>
          <p:cNvSpPr>
            <a:spLocks noGrp="1"/>
          </p:cNvSpPr>
          <p:nvPr>
            <p:ph type="subTitle" idx="1"/>
          </p:nvPr>
        </p:nvSpPr>
        <p:spPr>
          <a:xfrm>
            <a:off x="428596" y="714356"/>
            <a:ext cx="8305800" cy="1143000"/>
          </a:xfrm>
        </p:spPr>
        <p:txBody>
          <a:bodyPr/>
          <a:lstStyle/>
          <a:p>
            <a:r>
              <a:rPr lang="tr-TR" b="1" i="1" dirty="0" smtClean="0"/>
              <a:t>Önceki örneğe benzer olarak öğrencisi olmayan danışmanları listeleyebiliriz. Bunun için ilgili tabloları yazdıktan sonra LEFT JOIN yerine RIGHT JOIN ifadesini kullanıp WHERE bölümünü aşağıdaki gibi düzeltmemiz yeterli olacaktır.</a:t>
            </a:r>
          </a:p>
          <a:p>
            <a:endParaRPr lang="tr-TR" dirty="0"/>
          </a:p>
        </p:txBody>
      </p:sp>
      <p:pic>
        <p:nvPicPr>
          <p:cNvPr id="4" name="3 İçerik Yer Tutucusu" descr="http://www.ahmetkaymaz.com/wp-content/uploads/SQL_Server_JOIN_Table_6.gif"/>
          <p:cNvPicPr>
            <a:picLocks noGrp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496"/>
            <a:ext cx="8358246" cy="3286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38834"/>
          </a:xfrm>
        </p:spPr>
        <p:txBody>
          <a:bodyPr>
            <a:normAutofit/>
          </a:bodyPr>
          <a:lstStyle/>
          <a:p>
            <a:pPr marL="1303020" lvl="2" indent="-571500">
              <a:buNone/>
            </a:pPr>
            <a:r>
              <a:rPr lang="tr-TR" sz="2800" dirty="0" err="1" smtClean="0"/>
              <a:t>Full</a:t>
            </a:r>
            <a:r>
              <a:rPr lang="tr-TR" sz="2800" dirty="0" smtClean="0"/>
              <a:t> </a:t>
            </a:r>
            <a:r>
              <a:rPr lang="tr-TR" sz="2800" b="1" dirty="0" err="1" smtClean="0"/>
              <a:t>O</a:t>
            </a:r>
            <a:r>
              <a:rPr lang="tr-TR" sz="2800" dirty="0" err="1" smtClean="0"/>
              <a:t>uter</a:t>
            </a:r>
            <a:r>
              <a:rPr lang="tr-TR" sz="2800" dirty="0" smtClean="0"/>
              <a:t> </a:t>
            </a:r>
            <a:r>
              <a:rPr lang="tr-TR" sz="2800" dirty="0" err="1" smtClean="0"/>
              <a:t>Join</a:t>
            </a:r>
            <a:r>
              <a:rPr lang="tr-TR" dirty="0" smtClean="0"/>
              <a:t> </a:t>
            </a:r>
          </a:p>
          <a:p>
            <a:pPr marL="937260" lvl="1" indent="-571500">
              <a:buNone/>
            </a:pPr>
            <a:r>
              <a:rPr lang="tr-TR" b="1" i="1" dirty="0" smtClean="0"/>
              <a:t>	</a:t>
            </a:r>
            <a:r>
              <a:rPr lang="tr-TR" dirty="0" err="1" smtClean="0"/>
              <a:t>Full</a:t>
            </a:r>
            <a:r>
              <a:rPr lang="tr-TR" dirty="0" smtClean="0"/>
              <a:t> </a:t>
            </a:r>
            <a:r>
              <a:rPr lang="tr-TR" dirty="0" err="1" smtClean="0"/>
              <a:t>outer</a:t>
            </a:r>
            <a:r>
              <a:rPr lang="tr-TR" dirty="0" smtClean="0"/>
              <a:t> </a:t>
            </a:r>
            <a:r>
              <a:rPr lang="tr-TR" dirty="0" err="1" smtClean="0"/>
              <a:t>joinde</a:t>
            </a:r>
            <a:r>
              <a:rPr lang="tr-TR" dirty="0" smtClean="0"/>
              <a:t> iki tablodaki tüm kayıtlar uyuşsun yada uyuşmasın getirilir.</a:t>
            </a:r>
          </a:p>
          <a:p>
            <a:pPr marL="937260" lvl="1" indent="-571500">
              <a:buNone/>
            </a:pPr>
            <a:endParaRPr lang="tr-TR" b="1" i="1" dirty="0" smtClean="0"/>
          </a:p>
          <a:p>
            <a:pPr lvl="1">
              <a:buNone/>
            </a:pPr>
            <a:r>
              <a:rPr lang="tr-TR" b="1" i="1" dirty="0" err="1" smtClean="0">
                <a:solidFill>
                  <a:schemeClr val="bg1"/>
                </a:solidFill>
              </a:rPr>
              <a:t>select</a:t>
            </a:r>
            <a:r>
              <a:rPr lang="tr-TR" sz="3400" b="1" i="1" dirty="0" smtClean="0">
                <a:solidFill>
                  <a:schemeClr val="bg1"/>
                </a:solidFill>
              </a:rPr>
              <a:t> </a:t>
            </a:r>
            <a:r>
              <a:rPr lang="tr-TR" b="1" i="1" dirty="0" smtClean="0">
                <a:solidFill>
                  <a:schemeClr val="bg1"/>
                </a:solidFill>
              </a:rPr>
              <a:t>* </a:t>
            </a:r>
            <a:endParaRPr lang="tr-TR" sz="3400" b="1" i="1" dirty="0" smtClean="0">
              <a:solidFill>
                <a:schemeClr val="bg1"/>
              </a:solidFill>
            </a:endParaRPr>
          </a:p>
          <a:p>
            <a:pPr lvl="1">
              <a:buNone/>
            </a:pPr>
            <a:r>
              <a:rPr lang="tr-TR" b="1" i="1" dirty="0" err="1" smtClean="0">
                <a:solidFill>
                  <a:schemeClr val="bg1"/>
                </a:solidFill>
              </a:rPr>
              <a:t>from</a:t>
            </a:r>
            <a:r>
              <a:rPr lang="tr-TR" sz="3400" b="1" i="1" dirty="0" smtClean="0">
                <a:solidFill>
                  <a:schemeClr val="bg1"/>
                </a:solidFill>
              </a:rPr>
              <a:t>  </a:t>
            </a:r>
            <a:r>
              <a:rPr lang="tr-TR" b="1" i="1" dirty="0" smtClean="0">
                <a:solidFill>
                  <a:schemeClr val="bg1"/>
                </a:solidFill>
              </a:rPr>
              <a:t>Tablo1 t1</a:t>
            </a:r>
            <a:endParaRPr lang="tr-TR" sz="3400" b="1" i="1" dirty="0" smtClean="0">
              <a:solidFill>
                <a:schemeClr val="bg1"/>
              </a:solidFill>
            </a:endParaRPr>
          </a:p>
          <a:p>
            <a:pPr lvl="1">
              <a:buNone/>
            </a:pPr>
            <a:r>
              <a:rPr lang="tr-TR" b="1" i="1" dirty="0" err="1" smtClean="0">
                <a:solidFill>
                  <a:schemeClr val="bg1"/>
                </a:solidFill>
              </a:rPr>
              <a:t>Full</a:t>
            </a:r>
            <a:r>
              <a:rPr lang="tr-TR" b="1" i="1" dirty="0" smtClean="0">
                <a:solidFill>
                  <a:schemeClr val="bg1"/>
                </a:solidFill>
              </a:rPr>
              <a:t> </a:t>
            </a:r>
            <a:r>
              <a:rPr lang="tr-TR" b="1" i="1" dirty="0" err="1" smtClean="0">
                <a:solidFill>
                  <a:schemeClr val="bg1"/>
                </a:solidFill>
              </a:rPr>
              <a:t>outer</a:t>
            </a:r>
            <a:r>
              <a:rPr lang="tr-TR" sz="3400" b="1" i="1" dirty="0" smtClean="0">
                <a:solidFill>
                  <a:schemeClr val="bg1"/>
                </a:solidFill>
              </a:rPr>
              <a:t> </a:t>
            </a:r>
            <a:r>
              <a:rPr lang="tr-TR" b="1" i="1" dirty="0" smtClean="0">
                <a:solidFill>
                  <a:schemeClr val="bg1"/>
                </a:solidFill>
              </a:rPr>
              <a:t>Tablo2 t2</a:t>
            </a:r>
            <a:endParaRPr lang="tr-TR" sz="3400" b="1" i="1" dirty="0" smtClean="0">
              <a:solidFill>
                <a:schemeClr val="bg1"/>
              </a:solidFill>
            </a:endParaRPr>
          </a:p>
          <a:p>
            <a:pPr lvl="1">
              <a:buNone/>
            </a:pPr>
            <a:r>
              <a:rPr lang="tr-TR" b="1" i="1" dirty="0" smtClean="0">
                <a:solidFill>
                  <a:schemeClr val="bg1"/>
                </a:solidFill>
              </a:rPr>
              <a:t>on</a:t>
            </a:r>
            <a:r>
              <a:rPr lang="tr-TR" sz="3400" b="1" i="1" dirty="0" smtClean="0">
                <a:solidFill>
                  <a:schemeClr val="bg1"/>
                </a:solidFill>
              </a:rPr>
              <a:t>   </a:t>
            </a:r>
            <a:r>
              <a:rPr lang="tr-TR" b="1" i="1" dirty="0" smtClean="0">
                <a:solidFill>
                  <a:schemeClr val="bg1"/>
                </a:solidFill>
              </a:rPr>
              <a:t>t1.kolon1 = t2.kolon1</a:t>
            </a:r>
          </a:p>
          <a:p>
            <a:pPr marL="937260" lvl="1" indent="-571500">
              <a:buNone/>
            </a:pPr>
            <a:endParaRPr lang="tr-TR" b="1" i="1" dirty="0" smtClean="0"/>
          </a:p>
          <a:p>
            <a:pPr lvl="1">
              <a:buNone/>
            </a:pPr>
            <a:endParaRPr lang="tr-TR" b="1" i="1" dirty="0" smtClean="0">
              <a:solidFill>
                <a:schemeClr val="bg1"/>
              </a:solidFill>
            </a:endParaRPr>
          </a:p>
          <a:p>
            <a:pPr lvl="1">
              <a:buNone/>
            </a:pPr>
            <a:endParaRPr lang="tr-TR" b="1" i="1" dirty="0" smtClean="0">
              <a:solidFill>
                <a:schemeClr val="bg1"/>
              </a:solidFill>
            </a:endParaRPr>
          </a:p>
          <a:p>
            <a:endParaRPr lang="tr-TR" dirty="0"/>
          </a:p>
        </p:txBody>
      </p:sp>
      <p:sp>
        <p:nvSpPr>
          <p:cNvPr id="7" name="6 Metin kutusu"/>
          <p:cNvSpPr txBox="1"/>
          <p:nvPr/>
        </p:nvSpPr>
        <p:spPr>
          <a:xfrm>
            <a:off x="6143636" y="350043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t1</a:t>
            </a:r>
            <a:endParaRPr lang="tr-TR" dirty="0"/>
          </a:p>
        </p:txBody>
      </p:sp>
      <p:pic>
        <p:nvPicPr>
          <p:cNvPr id="9" name="8 Resim" descr="http://www.ahmetkaymaz.com/wp-content/uploads/SQL_Server_JOIN_Table_7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1643050"/>
            <a:ext cx="4505322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38834"/>
          </a:xfrm>
        </p:spPr>
        <p:txBody>
          <a:bodyPr>
            <a:normAutofit fontScale="92500" lnSpcReduction="20000"/>
          </a:bodyPr>
          <a:lstStyle/>
          <a:p>
            <a:pPr lvl="0" fontAlgn="base">
              <a:buNone/>
            </a:pPr>
            <a:r>
              <a:rPr lang="tr-TR" b="1" i="1" dirty="0" smtClean="0"/>
              <a:t>CROSS JOIN (Çapraz Birleştirici)</a:t>
            </a:r>
          </a:p>
          <a:p>
            <a:pPr lvl="1" fontAlgn="base">
              <a:buNone/>
            </a:pPr>
            <a:r>
              <a:rPr lang="tr-TR" i="1" dirty="0" smtClean="0"/>
              <a:t>    </a:t>
            </a:r>
            <a:r>
              <a:rPr lang="tr-TR" sz="2600" i="1" dirty="0" smtClean="0"/>
              <a:t>Kartezyen çarpım (</a:t>
            </a:r>
            <a:r>
              <a:rPr lang="tr-TR" sz="2600" i="1" dirty="0" err="1" smtClean="0"/>
              <a:t>cartesian</a:t>
            </a:r>
            <a:r>
              <a:rPr lang="tr-TR" sz="2600" i="1" dirty="0" smtClean="0"/>
              <a:t> </a:t>
            </a:r>
            <a:r>
              <a:rPr lang="tr-TR" sz="2600" i="1" dirty="0" err="1" smtClean="0"/>
              <a:t>product</a:t>
            </a:r>
            <a:r>
              <a:rPr lang="tr-TR" sz="2600" i="1" dirty="0" smtClean="0"/>
              <a:t>) olarak ta bilinen bu seçenekte ortak bir alan belirtilmesine gerek kalmadan iki tablo arasında tüm eşleştirmeleri listeler. Bunu da soldaki tablodaki </a:t>
            </a:r>
            <a:r>
              <a:rPr lang="tr-TR" sz="2600" i="1" dirty="0" err="1" smtClean="0"/>
              <a:t>herbir</a:t>
            </a:r>
            <a:r>
              <a:rPr lang="tr-TR" sz="2600" i="1" dirty="0" smtClean="0"/>
              <a:t> satıra karşılık sağdaki tablonun tüm satırlarını döndürerek gerçekleştirir.</a:t>
            </a:r>
            <a:br>
              <a:rPr lang="tr-TR" sz="2600" i="1" dirty="0" smtClean="0"/>
            </a:br>
            <a:r>
              <a:rPr lang="tr-TR" sz="2600" i="1" dirty="0" err="1" smtClean="0"/>
              <a:t>Ogrenci</a:t>
            </a:r>
            <a:r>
              <a:rPr lang="tr-TR" sz="2600" i="1" dirty="0" smtClean="0"/>
              <a:t> ve </a:t>
            </a:r>
            <a:r>
              <a:rPr lang="tr-TR" sz="2600" i="1" dirty="0" err="1" smtClean="0"/>
              <a:t>Danisman</a:t>
            </a:r>
            <a:r>
              <a:rPr lang="tr-TR" sz="2600" i="1" dirty="0" smtClean="0"/>
              <a:t> tabloları arasında CROSS JOIN kuralım. Bu durumda her öğrenciye karşılık tüm danışmanlar listelenecektir.</a:t>
            </a:r>
          </a:p>
          <a:p>
            <a:pPr>
              <a:buNone/>
            </a:pPr>
            <a:r>
              <a:rPr lang="tr-TR" dirty="0" smtClean="0"/>
              <a:t> </a:t>
            </a:r>
          </a:p>
          <a:p>
            <a:pPr>
              <a:buNone/>
            </a:pPr>
            <a:r>
              <a:rPr lang="tr-TR" dirty="0" smtClean="0"/>
              <a:t> </a:t>
            </a:r>
          </a:p>
          <a:p>
            <a:pPr lvl="8">
              <a:buNone/>
            </a:pPr>
            <a:r>
              <a:rPr lang="tr-TR" sz="3000" b="1" i="1" dirty="0" smtClean="0"/>
              <a:t>SELECT * </a:t>
            </a:r>
          </a:p>
          <a:p>
            <a:pPr lvl="8">
              <a:buNone/>
            </a:pPr>
            <a:r>
              <a:rPr lang="tr-TR" sz="3000" b="1" i="1" dirty="0" smtClean="0"/>
              <a:t>FROM </a:t>
            </a:r>
            <a:r>
              <a:rPr lang="tr-TR" sz="3000" b="1" i="1" dirty="0" err="1" smtClean="0"/>
              <a:t>Ogrenci</a:t>
            </a:r>
            <a:r>
              <a:rPr lang="tr-TR" sz="3000" b="1" i="1" dirty="0" smtClean="0"/>
              <a:t> O</a:t>
            </a:r>
          </a:p>
          <a:p>
            <a:pPr lvl="8">
              <a:buNone/>
            </a:pPr>
            <a:r>
              <a:rPr lang="tr-TR" sz="3000" b="1" i="1" dirty="0" smtClean="0"/>
              <a:t>CROSS JOIN </a:t>
            </a:r>
            <a:r>
              <a:rPr lang="tr-TR" sz="3000" b="1" i="1" dirty="0" err="1" smtClean="0"/>
              <a:t>Danisman</a:t>
            </a:r>
            <a:r>
              <a:rPr lang="tr-TR" sz="3000" b="1" i="1" dirty="0" smtClean="0"/>
              <a:t> D</a:t>
            </a:r>
          </a:p>
          <a:p>
            <a:pPr lvl="8">
              <a:buNone/>
            </a:pPr>
            <a:r>
              <a:rPr lang="tr-TR" sz="3000" b="1" i="1" dirty="0" smtClean="0"/>
              <a:t>ORDER BY </a:t>
            </a:r>
            <a:r>
              <a:rPr lang="tr-TR" sz="3000" b="1" i="1" dirty="0" err="1" smtClean="0"/>
              <a:t>OgrenciId</a:t>
            </a:r>
            <a:endParaRPr lang="tr-TR" sz="3000" b="1" i="1" dirty="0" smtClean="0"/>
          </a:p>
          <a:p>
            <a:pPr>
              <a:buNone/>
            </a:pPr>
            <a:r>
              <a:rPr lang="tr-TR" dirty="0" smtClean="0"/>
              <a:t> 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http://www.ahmetkaymaz.com/wp-content/uploads/SQL_Server_JOIN_Table_8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428736"/>
            <a:ext cx="8286808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Turgut </a:t>
            </a:r>
            <a:r>
              <a:rPr lang="tr-TR" dirty="0" err="1" smtClean="0"/>
              <a:t>Özseven</a:t>
            </a:r>
            <a:r>
              <a:rPr lang="tr-TR" dirty="0" smtClean="0"/>
              <a:t>-Veri tabanı yönetim sistemleri kitabı</a:t>
            </a:r>
          </a:p>
          <a:p>
            <a:r>
              <a:rPr lang="tr-TR" dirty="0" smtClean="0"/>
              <a:t>ORACLE veri tabanı eğitimi notları</a:t>
            </a:r>
          </a:p>
          <a:p>
            <a:r>
              <a:rPr lang="tr-TR" dirty="0" smtClean="0"/>
              <a:t>Prof. Dr. Ümit </a:t>
            </a:r>
            <a:r>
              <a:rPr lang="tr-TR" dirty="0" err="1" smtClean="0"/>
              <a:t>Kocabıçak</a:t>
            </a:r>
            <a:r>
              <a:rPr lang="tr-TR" dirty="0" smtClean="0"/>
              <a:t> Sakarya üniversitesi Veri tabanı ders notları.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Bazı </a:t>
            </a:r>
            <a:r>
              <a:rPr lang="tr-TR" b="1" dirty="0" smtClean="0"/>
              <a:t>Veri tabanları</a:t>
            </a:r>
            <a:r>
              <a:rPr lang="tr-TR" dirty="0" smtClean="0"/>
              <a:t> sadece 1 </a:t>
            </a:r>
            <a:r>
              <a:rPr lang="tr-TR" b="1" dirty="0" smtClean="0"/>
              <a:t>tablo</a:t>
            </a:r>
            <a:r>
              <a:rPr lang="tr-TR" dirty="0" smtClean="0"/>
              <a:t>dan oluşmaz. 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Bunun sebebi genellikle </a:t>
            </a:r>
            <a:r>
              <a:rPr lang="tr-TR" b="1" dirty="0" smtClean="0"/>
              <a:t>veri tekrarını önlemektir</a:t>
            </a:r>
            <a:r>
              <a:rPr lang="tr-TR" dirty="0" smtClean="0"/>
              <a:t>. 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Bu şekilde oluşturulmuş veri tabanlarında, tablolardaki değerleri birbirleriyle ilişkili bir şekilde kullanabilmek için “</a:t>
            </a:r>
            <a:r>
              <a:rPr lang="tr-TR" b="1" dirty="0" smtClean="0"/>
              <a:t>Tablo Birleştirme</a:t>
            </a:r>
            <a:r>
              <a:rPr lang="tr-TR" dirty="0" smtClean="0"/>
              <a:t>” işlemi yapılır.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Bu birleştirme işlemi 2 farklı tablo için de söz konusu olabilir, ikiden fazla sayıda tablo için de söz konusu olabilir. 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Dikkat edilmesi gereken nokta, tabloların </a:t>
            </a:r>
            <a:r>
              <a:rPr lang="tr-TR" b="1" dirty="0" err="1" smtClean="0"/>
              <a:t>Primary</a:t>
            </a:r>
            <a:r>
              <a:rPr lang="tr-TR" b="1" dirty="0" smtClean="0"/>
              <a:t> </a:t>
            </a:r>
            <a:r>
              <a:rPr lang="tr-TR" b="1" dirty="0" err="1" smtClean="0"/>
              <a:t>Key</a:t>
            </a:r>
            <a:r>
              <a:rPr lang="tr-TR" dirty="0" smtClean="0"/>
              <a:t> ve </a:t>
            </a:r>
            <a:r>
              <a:rPr lang="tr-TR" b="1" dirty="0" err="1" smtClean="0"/>
              <a:t>Foreign</a:t>
            </a:r>
            <a:r>
              <a:rPr lang="tr-TR" b="1" dirty="0" smtClean="0"/>
              <a:t> </a:t>
            </a:r>
            <a:r>
              <a:rPr lang="tr-TR" b="1" dirty="0" err="1" smtClean="0"/>
              <a:t>Key</a:t>
            </a:r>
            <a:r>
              <a:rPr lang="tr-TR" dirty="0" smtClean="0"/>
              <a:t>‘</a:t>
            </a:r>
            <a:r>
              <a:rPr lang="tr-TR" dirty="0" err="1" smtClean="0"/>
              <a:t>ler</a:t>
            </a:r>
            <a:r>
              <a:rPr lang="tr-TR" dirty="0" smtClean="0"/>
              <a:t> ile birbirlerine bağlanmış olması gerektiğidir.</a:t>
            </a:r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JOİN (BİRLEŞTİRME)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b="1" i="1" dirty="0" smtClean="0"/>
              <a:t>İki veya daha fazla tablodan veri getirme işlemi için kullanılır.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 Veritabanımız da ki her bir tabloyu matematik dersinde gördüğümüz kümelere benzetmek yanlış olmaz. Kümeler üzerinde kesişim, birleşim, fark gibi işlemleri hatırlıyoruzdur. </a:t>
            </a:r>
          </a:p>
          <a:p>
            <a:pPr>
              <a:buFont typeface="Wingdings" pitchFamily="2" charset="2"/>
              <a:buChar char="Ø"/>
            </a:pPr>
            <a:r>
              <a:rPr lang="tr-TR" dirty="0" err="1" smtClean="0"/>
              <a:t>Join</a:t>
            </a:r>
            <a:r>
              <a:rPr lang="tr-TR" dirty="0" smtClean="0"/>
              <a:t> işlemlerini de matematikteki bu ifadelerle anlatmak daha anlaşılır olacaktır.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Birleştirilen iki tablodan hangisinin baskın olacağı veya hangisinden hangi alanların okunacağı tercih edilen JOIN türüne göre değişkenlik arz eder. 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Bu amaçla SQL Server aşağıdaki üç temel JOIN türlerini destekler.</a:t>
            </a:r>
          </a:p>
          <a:p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 </a:t>
            </a:r>
            <a:r>
              <a:rPr lang="tr-TR" dirty="0" err="1" smtClean="0"/>
              <a:t>Inner</a:t>
            </a:r>
            <a:r>
              <a:rPr lang="tr-TR" dirty="0" smtClean="0"/>
              <a:t> </a:t>
            </a:r>
            <a:r>
              <a:rPr lang="tr-TR" dirty="0" err="1" smtClean="0"/>
              <a:t>Join</a:t>
            </a:r>
            <a:r>
              <a:rPr lang="tr-TR" dirty="0" smtClean="0"/>
              <a:t> (iç birleştirici)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Outer</a:t>
            </a:r>
            <a:r>
              <a:rPr lang="tr-TR" dirty="0" smtClean="0"/>
              <a:t> </a:t>
            </a:r>
            <a:r>
              <a:rPr lang="tr-TR" dirty="0" err="1" smtClean="0"/>
              <a:t>Join</a:t>
            </a:r>
            <a:r>
              <a:rPr lang="tr-TR" dirty="0" smtClean="0"/>
              <a:t> (dış birleştirici)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Cross</a:t>
            </a:r>
            <a:r>
              <a:rPr lang="tr-TR" dirty="0" smtClean="0"/>
              <a:t> </a:t>
            </a:r>
            <a:r>
              <a:rPr lang="tr-TR" dirty="0" err="1" smtClean="0"/>
              <a:t>Join</a:t>
            </a:r>
            <a:r>
              <a:rPr lang="tr-TR" dirty="0" smtClean="0"/>
              <a:t> (çapraz birleştirici)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SQL Server ’ da varsayılan seçenek olup iki tabloyu JOIN ifadesinde belirtilmiş olan kolon veya kolonların eşitliğine göre birleştirir. 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Bu seçenekte tablolar her iki tarafta ortak olan kolonlar üzerinden birleştirilir. 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Tablo arasındaki eşitlik için genellikle = veya &lt;&gt; operatörleri kullanılır. Örneğin hem </a:t>
            </a:r>
            <a:r>
              <a:rPr lang="tr-TR" dirty="0" err="1" smtClean="0"/>
              <a:t>Ogrenci</a:t>
            </a:r>
            <a:r>
              <a:rPr lang="tr-TR" dirty="0" smtClean="0"/>
              <a:t> hem de </a:t>
            </a:r>
            <a:r>
              <a:rPr lang="tr-TR" dirty="0" err="1" smtClean="0"/>
              <a:t>OgrenciDanisman</a:t>
            </a:r>
            <a:r>
              <a:rPr lang="tr-TR" dirty="0" smtClean="0"/>
              <a:t> tablosunda olan öğrenci kayıtlarını çekmek için INNER JOIN türü kullanılır. 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Yani bire bir ilişki için tercih edilir. 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Yazım biçimi olarak INNER JOIN yazılabileceği gibi sadece JOIN sözcüğü de yazılabilir.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tr-TR" b="1" dirty="0" smtClean="0"/>
              <a:t>INNER JOIN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86478"/>
          </a:xfrm>
          <a:noFill/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tr-TR" dirty="0" err="1" smtClean="0"/>
              <a:t>Inner</a:t>
            </a:r>
            <a:r>
              <a:rPr lang="tr-TR" dirty="0" smtClean="0"/>
              <a:t> </a:t>
            </a:r>
            <a:r>
              <a:rPr lang="tr-TR" dirty="0" err="1" smtClean="0"/>
              <a:t>Join</a:t>
            </a:r>
            <a:r>
              <a:rPr lang="tr-TR" dirty="0" smtClean="0"/>
              <a:t> kümelerin </a:t>
            </a:r>
            <a:r>
              <a:rPr lang="tr-TR" dirty="0" err="1" smtClean="0"/>
              <a:t>kesişimini</a:t>
            </a:r>
            <a:r>
              <a:rPr lang="tr-TR" dirty="0" smtClean="0"/>
              <a:t> verir. Küme sayısı ikiden büyük olabilir.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 lvl="1">
              <a:buNone/>
            </a:pPr>
            <a:r>
              <a:rPr lang="tr-TR" sz="1700" b="1" i="1" dirty="0" smtClean="0"/>
              <a:t>SELECT * FROM  Tablo1 t1</a:t>
            </a:r>
          </a:p>
          <a:p>
            <a:pPr lvl="1">
              <a:buNone/>
            </a:pPr>
            <a:r>
              <a:rPr lang="tr-TR" sz="1700" b="1" i="1" dirty="0" smtClean="0"/>
              <a:t>INNER JOİN          Tablo2 t2</a:t>
            </a:r>
          </a:p>
          <a:p>
            <a:pPr lvl="1">
              <a:buNone/>
            </a:pPr>
            <a:r>
              <a:rPr lang="tr-TR" sz="1700" b="1" i="1" dirty="0" smtClean="0"/>
              <a:t> on t1.kol1 = t2.kol1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sz="2400" dirty="0"/>
          </a:p>
        </p:txBody>
      </p:sp>
      <p:sp>
        <p:nvSpPr>
          <p:cNvPr id="8" name="7 Oval"/>
          <p:cNvSpPr/>
          <p:nvPr/>
        </p:nvSpPr>
        <p:spPr>
          <a:xfrm>
            <a:off x="1071538" y="1714488"/>
            <a:ext cx="2428892" cy="25003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Oval"/>
          <p:cNvSpPr/>
          <p:nvPr/>
        </p:nvSpPr>
        <p:spPr>
          <a:xfrm>
            <a:off x="2571736" y="1714488"/>
            <a:ext cx="2428892" cy="25003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9 Metin kutusu"/>
          <p:cNvSpPr txBox="1"/>
          <p:nvPr/>
        </p:nvSpPr>
        <p:spPr>
          <a:xfrm>
            <a:off x="2571736" y="2643182"/>
            <a:ext cx="928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İNNER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JOİN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11" name="10 Metin kutusu"/>
          <p:cNvSpPr txBox="1"/>
          <p:nvPr/>
        </p:nvSpPr>
        <p:spPr>
          <a:xfrm>
            <a:off x="1714480" y="4286256"/>
            <a:ext cx="8621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Tablo 1</a:t>
            </a:r>
          </a:p>
          <a:p>
            <a:endParaRPr lang="tr-TR" dirty="0"/>
          </a:p>
        </p:txBody>
      </p:sp>
      <p:sp>
        <p:nvSpPr>
          <p:cNvPr id="12" name="11 Metin kutusu"/>
          <p:cNvSpPr txBox="1"/>
          <p:nvPr/>
        </p:nvSpPr>
        <p:spPr>
          <a:xfrm>
            <a:off x="3500430" y="4357694"/>
            <a:ext cx="9022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Tablo 2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tr-TR" sz="2800" b="1" i="1" dirty="0" smtClean="0"/>
              <a:t>SELECT    F.Ad   AS Film_Adı,    T.Ad AS  Tur_Adı</a:t>
            </a:r>
          </a:p>
          <a:p>
            <a:pPr lvl="1">
              <a:buNone/>
            </a:pPr>
            <a:r>
              <a:rPr lang="tr-TR" sz="2800" b="1" i="1" dirty="0" smtClean="0"/>
              <a:t>FROM Filmler F               </a:t>
            </a:r>
            <a:r>
              <a:rPr lang="tr-TR" dirty="0" smtClean="0">
                <a:solidFill>
                  <a:schemeClr val="tx1"/>
                </a:solidFill>
              </a:rPr>
              <a:t>// Filmler tablosuna F dedik</a:t>
            </a:r>
          </a:p>
          <a:p>
            <a:pPr lvl="1">
              <a:buNone/>
            </a:pPr>
            <a:r>
              <a:rPr lang="tr-TR" sz="2800" b="1" i="1" dirty="0" smtClean="0"/>
              <a:t>INNER JOIN  </a:t>
            </a:r>
            <a:r>
              <a:rPr lang="tr-TR" sz="2800" b="1" i="1" dirty="0" err="1" smtClean="0"/>
              <a:t>Turler</a:t>
            </a:r>
            <a:r>
              <a:rPr lang="tr-TR" sz="2800" b="1" i="1" dirty="0" smtClean="0"/>
              <a:t> T   </a:t>
            </a:r>
            <a:r>
              <a:rPr lang="tr-TR" sz="2000" dirty="0" smtClean="0">
                <a:solidFill>
                  <a:schemeClr val="tx1"/>
                </a:solidFill>
              </a:rPr>
              <a:t>// Türler tablosuna T dedik</a:t>
            </a:r>
          </a:p>
          <a:p>
            <a:pPr lvl="1">
              <a:buNone/>
            </a:pPr>
            <a:r>
              <a:rPr lang="tr-TR" sz="2800" b="1" i="1" dirty="0" smtClean="0"/>
              <a:t>ON   F.Tur_ID  =   T.Tur_ID     </a:t>
            </a:r>
          </a:p>
          <a:p>
            <a:pPr lvl="1">
              <a:buNone/>
            </a:pPr>
            <a:r>
              <a:rPr lang="tr-TR" sz="2000" dirty="0" smtClean="0">
                <a:solidFill>
                  <a:schemeClr val="tx1"/>
                </a:solidFill>
              </a:rPr>
              <a:t>// </a:t>
            </a:r>
            <a:r>
              <a:rPr lang="tr-TR" sz="2000" dirty="0" err="1" smtClean="0">
                <a:solidFill>
                  <a:schemeClr val="tx1"/>
                </a:solidFill>
              </a:rPr>
              <a:t>Primary</a:t>
            </a:r>
            <a:r>
              <a:rPr lang="tr-TR" sz="2000" dirty="0" smtClean="0">
                <a:solidFill>
                  <a:schemeClr val="tx1"/>
                </a:solidFill>
              </a:rPr>
              <a:t> </a:t>
            </a:r>
            <a:r>
              <a:rPr lang="tr-TR" sz="2000" dirty="0" err="1" smtClean="0">
                <a:solidFill>
                  <a:schemeClr val="tx1"/>
                </a:solidFill>
              </a:rPr>
              <a:t>key</a:t>
            </a:r>
            <a:r>
              <a:rPr lang="tr-TR" sz="2000" dirty="0" smtClean="0">
                <a:solidFill>
                  <a:schemeClr val="tx1"/>
                </a:solidFill>
              </a:rPr>
              <a:t> ile </a:t>
            </a:r>
            <a:r>
              <a:rPr lang="tr-TR" sz="2000" dirty="0" err="1" smtClean="0">
                <a:solidFill>
                  <a:schemeClr val="tx1"/>
                </a:solidFill>
              </a:rPr>
              <a:t>foreign</a:t>
            </a:r>
            <a:r>
              <a:rPr lang="tr-TR" sz="2000" dirty="0" smtClean="0">
                <a:solidFill>
                  <a:schemeClr val="tx1"/>
                </a:solidFill>
              </a:rPr>
              <a:t> </a:t>
            </a:r>
            <a:r>
              <a:rPr lang="tr-TR" sz="2000" dirty="0" err="1" smtClean="0">
                <a:solidFill>
                  <a:schemeClr val="tx1"/>
                </a:solidFill>
              </a:rPr>
              <a:t>key</a:t>
            </a:r>
            <a:r>
              <a:rPr lang="tr-TR" sz="2000" dirty="0" smtClean="0">
                <a:solidFill>
                  <a:schemeClr val="tx1"/>
                </a:solidFill>
              </a:rPr>
              <a:t> arasında ki ilişkiyi kullanıyoruz.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Ø"/>
            </a:pPr>
            <a:r>
              <a:rPr lang="tr-TR" i="1" dirty="0" smtClean="0"/>
              <a:t>3 Tabloyu birleştirmek</a:t>
            </a:r>
          </a:p>
          <a:p>
            <a:pPr lvl="1">
              <a:buNone/>
            </a:pPr>
            <a:r>
              <a:rPr lang="tr-TR" i="1" dirty="0" smtClean="0"/>
              <a:t> </a:t>
            </a:r>
          </a:p>
          <a:p>
            <a:pPr lvl="1">
              <a:buNone/>
            </a:pPr>
            <a:r>
              <a:rPr lang="tr-TR" i="1" dirty="0" smtClean="0"/>
              <a:t>SELECT O.</a:t>
            </a:r>
            <a:r>
              <a:rPr lang="tr-TR" i="1" dirty="0" err="1" smtClean="0"/>
              <a:t>OgrenciId</a:t>
            </a:r>
            <a:r>
              <a:rPr lang="tr-TR" i="1" dirty="0" smtClean="0"/>
              <a:t>,O.</a:t>
            </a:r>
            <a:r>
              <a:rPr lang="tr-TR" i="1" dirty="0" err="1" smtClean="0"/>
              <a:t>AdSoyad</a:t>
            </a:r>
            <a:r>
              <a:rPr lang="tr-TR" i="1" dirty="0" smtClean="0"/>
              <a:t>,D.</a:t>
            </a:r>
            <a:r>
              <a:rPr lang="tr-TR" i="1" dirty="0" err="1" smtClean="0"/>
              <a:t>DanismanId</a:t>
            </a:r>
            <a:r>
              <a:rPr lang="tr-TR" i="1" dirty="0" smtClean="0"/>
              <a:t>,D.</a:t>
            </a:r>
            <a:r>
              <a:rPr lang="tr-TR" i="1" dirty="0" err="1" smtClean="0"/>
              <a:t>AdSoyad</a:t>
            </a:r>
            <a:endParaRPr lang="tr-TR" i="1" dirty="0" smtClean="0"/>
          </a:p>
          <a:p>
            <a:pPr lvl="1">
              <a:buNone/>
            </a:pPr>
            <a:r>
              <a:rPr lang="tr-TR" i="1" dirty="0" smtClean="0"/>
              <a:t>FROM </a:t>
            </a:r>
            <a:r>
              <a:rPr lang="tr-TR" i="1" dirty="0" err="1" smtClean="0"/>
              <a:t>Ogrenci</a:t>
            </a:r>
            <a:r>
              <a:rPr lang="tr-TR" i="1" dirty="0" smtClean="0"/>
              <a:t> O</a:t>
            </a:r>
          </a:p>
          <a:p>
            <a:pPr lvl="1">
              <a:buNone/>
            </a:pPr>
            <a:r>
              <a:rPr lang="tr-TR" i="1" dirty="0" smtClean="0"/>
              <a:t>INNER JOIN </a:t>
            </a:r>
            <a:r>
              <a:rPr lang="tr-TR" i="1" dirty="0" err="1" smtClean="0"/>
              <a:t>OgrenciDanisman</a:t>
            </a:r>
            <a:r>
              <a:rPr lang="tr-TR" i="1" dirty="0" smtClean="0"/>
              <a:t> OD</a:t>
            </a:r>
          </a:p>
          <a:p>
            <a:pPr lvl="1">
              <a:buNone/>
            </a:pPr>
            <a:r>
              <a:rPr lang="tr-TR" i="1" dirty="0" smtClean="0"/>
              <a:t>		ON O.</a:t>
            </a:r>
            <a:r>
              <a:rPr lang="tr-TR" i="1" dirty="0" err="1" smtClean="0"/>
              <a:t>OgrenciId</a:t>
            </a:r>
            <a:r>
              <a:rPr lang="tr-TR" i="1" dirty="0" smtClean="0"/>
              <a:t>=OD.</a:t>
            </a:r>
            <a:r>
              <a:rPr lang="tr-TR" i="1" dirty="0" err="1" smtClean="0"/>
              <a:t>OgrenciId</a:t>
            </a:r>
            <a:endParaRPr lang="tr-TR" i="1" dirty="0" smtClean="0"/>
          </a:p>
          <a:p>
            <a:pPr lvl="1">
              <a:buNone/>
            </a:pPr>
            <a:r>
              <a:rPr lang="tr-TR" i="1" dirty="0" smtClean="0"/>
              <a:t>INNER JOIN </a:t>
            </a:r>
            <a:r>
              <a:rPr lang="tr-TR" i="1" dirty="0" err="1" smtClean="0"/>
              <a:t>Danisman</a:t>
            </a:r>
            <a:r>
              <a:rPr lang="tr-TR" i="1" dirty="0" smtClean="0"/>
              <a:t> D</a:t>
            </a:r>
          </a:p>
          <a:p>
            <a:pPr lvl="1">
              <a:buNone/>
            </a:pPr>
            <a:r>
              <a:rPr lang="tr-TR" i="1" dirty="0" smtClean="0"/>
              <a:t>        ON OD.</a:t>
            </a:r>
            <a:r>
              <a:rPr lang="tr-TR" i="1" dirty="0" err="1" smtClean="0"/>
              <a:t>DanismanId</a:t>
            </a:r>
            <a:r>
              <a:rPr lang="tr-TR" i="1" dirty="0" smtClean="0"/>
              <a:t>=D.</a:t>
            </a:r>
            <a:r>
              <a:rPr lang="tr-TR" i="1" dirty="0" err="1" smtClean="0"/>
              <a:t>DanismanId</a:t>
            </a:r>
            <a:endParaRPr lang="tr-TR" i="1" dirty="0" smtClean="0"/>
          </a:p>
          <a:p>
            <a:pPr lvl="1">
              <a:buNone/>
            </a:pPr>
            <a:endParaRPr lang="tr-TR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95958"/>
          </a:xfrm>
        </p:spPr>
        <p:txBody>
          <a:bodyPr/>
          <a:lstStyle/>
          <a:p>
            <a:pPr fontAlgn="base">
              <a:buNone/>
            </a:pPr>
            <a:r>
              <a:rPr lang="tr-TR" b="1" i="1" dirty="0" smtClean="0"/>
              <a:t>OUTER JOIN </a:t>
            </a:r>
          </a:p>
          <a:p>
            <a:pPr fontAlgn="base"/>
            <a:endParaRPr lang="tr-TR" b="1" dirty="0" smtClean="0"/>
          </a:p>
          <a:p>
            <a:pPr fontAlgn="base">
              <a:buFont typeface="Wingdings" pitchFamily="2" charset="2"/>
              <a:buChar char="Ø"/>
            </a:pPr>
            <a:r>
              <a:rPr lang="tr-TR" b="1" dirty="0" err="1" smtClean="0"/>
              <a:t>O</a:t>
            </a:r>
            <a:r>
              <a:rPr lang="tr-TR" dirty="0" err="1" smtClean="0"/>
              <a:t>uter</a:t>
            </a:r>
            <a:r>
              <a:rPr lang="tr-TR" dirty="0" smtClean="0"/>
              <a:t> </a:t>
            </a:r>
            <a:r>
              <a:rPr lang="tr-TR" dirty="0" err="1" smtClean="0"/>
              <a:t>join</a:t>
            </a:r>
            <a:r>
              <a:rPr lang="tr-TR" dirty="0" smtClean="0"/>
              <a:t> iki tablodaki ilişkili olmayan kayıtları da döndürmemizi sağlar.</a:t>
            </a:r>
          </a:p>
          <a:p>
            <a:pPr fontAlgn="base">
              <a:buFont typeface="Wingdings" pitchFamily="2" charset="2"/>
              <a:buChar char="Ø"/>
            </a:pPr>
            <a:r>
              <a:rPr lang="tr-TR" dirty="0" smtClean="0"/>
              <a:t> </a:t>
            </a:r>
            <a:r>
              <a:rPr lang="tr-TR" dirty="0" err="1" smtClean="0"/>
              <a:t>Outer</a:t>
            </a:r>
            <a:r>
              <a:rPr lang="tr-TR" dirty="0" smtClean="0"/>
              <a:t> </a:t>
            </a:r>
            <a:r>
              <a:rPr lang="tr-TR" dirty="0" err="1" smtClean="0"/>
              <a:t>join</a:t>
            </a:r>
            <a:r>
              <a:rPr lang="tr-TR" dirty="0" smtClean="0"/>
              <a:t> işleminin 3 farklı çeşidi vardır.</a:t>
            </a:r>
          </a:p>
          <a:p>
            <a:pPr fontAlgn="base">
              <a:buNone/>
            </a:pPr>
            <a:endParaRPr lang="tr-TR" dirty="0" smtClean="0"/>
          </a:p>
          <a:p>
            <a:pPr marL="571500" indent="-571500">
              <a:buFont typeface="+mj-lt"/>
              <a:buAutoNum type="romanUcPeriod"/>
            </a:pPr>
            <a:r>
              <a:rPr lang="tr-TR" dirty="0" err="1" smtClean="0"/>
              <a:t>Left</a:t>
            </a:r>
            <a:r>
              <a:rPr lang="tr-TR" dirty="0" smtClean="0"/>
              <a:t> </a:t>
            </a:r>
            <a:r>
              <a:rPr lang="tr-TR" b="1" dirty="0" err="1" smtClean="0"/>
              <a:t>O</a:t>
            </a:r>
            <a:r>
              <a:rPr lang="tr-TR" dirty="0" err="1" smtClean="0"/>
              <a:t>uter</a:t>
            </a:r>
            <a:r>
              <a:rPr lang="tr-TR" dirty="0" smtClean="0"/>
              <a:t> </a:t>
            </a:r>
            <a:r>
              <a:rPr lang="tr-TR" dirty="0" err="1" smtClean="0"/>
              <a:t>Join</a:t>
            </a:r>
            <a:r>
              <a:rPr lang="tr-TR" dirty="0" smtClean="0"/>
              <a:t> </a:t>
            </a:r>
          </a:p>
          <a:p>
            <a:pPr marL="571500" indent="-571500">
              <a:buFont typeface="+mj-lt"/>
              <a:buAutoNum type="romanUcPeriod"/>
            </a:pPr>
            <a:r>
              <a:rPr lang="tr-TR" dirty="0" err="1" smtClean="0"/>
              <a:t>Right</a:t>
            </a:r>
            <a:r>
              <a:rPr lang="tr-TR" dirty="0" smtClean="0"/>
              <a:t> </a:t>
            </a:r>
            <a:r>
              <a:rPr lang="tr-TR" b="1" dirty="0" err="1" smtClean="0"/>
              <a:t>O</a:t>
            </a:r>
            <a:r>
              <a:rPr lang="tr-TR" dirty="0" err="1" smtClean="0"/>
              <a:t>uter</a:t>
            </a:r>
            <a:r>
              <a:rPr lang="tr-TR" dirty="0" smtClean="0"/>
              <a:t> </a:t>
            </a:r>
            <a:r>
              <a:rPr lang="tr-TR" dirty="0" err="1" smtClean="0"/>
              <a:t>Join</a:t>
            </a:r>
            <a:r>
              <a:rPr lang="tr-TR" dirty="0" smtClean="0"/>
              <a:t> </a:t>
            </a:r>
          </a:p>
          <a:p>
            <a:pPr marL="571500" indent="-571500">
              <a:buFont typeface="+mj-lt"/>
              <a:buAutoNum type="romanUcPeriod"/>
            </a:pPr>
            <a:r>
              <a:rPr lang="tr-TR" dirty="0" err="1" smtClean="0"/>
              <a:t>Full</a:t>
            </a:r>
            <a:r>
              <a:rPr lang="tr-TR" dirty="0" smtClean="0"/>
              <a:t> </a:t>
            </a:r>
            <a:r>
              <a:rPr lang="tr-TR" b="1" dirty="0" err="1" smtClean="0"/>
              <a:t>O</a:t>
            </a:r>
            <a:r>
              <a:rPr lang="tr-TR" dirty="0" err="1" smtClean="0"/>
              <a:t>uter</a:t>
            </a:r>
            <a:r>
              <a:rPr lang="tr-TR" dirty="0" smtClean="0"/>
              <a:t> </a:t>
            </a:r>
            <a:r>
              <a:rPr lang="tr-TR" dirty="0" err="1" smtClean="0"/>
              <a:t>Join</a:t>
            </a: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ğıt">
  <a:themeElements>
    <a:clrScheme name="Kağıt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Kağıt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ğıt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65</TotalTime>
  <Words>350</Words>
  <PresentationFormat>Ekran Gösterisi (4:3)</PresentationFormat>
  <Paragraphs>107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Kağıt</vt:lpstr>
      <vt:lpstr>Öğretim Görevlisi  Alper Talha Karadeniz  Veri Tabanı 2</vt:lpstr>
      <vt:lpstr>JOİN (BİRLEŞTİRME)</vt:lpstr>
      <vt:lpstr>Slayt 3</vt:lpstr>
      <vt:lpstr>Slayt 4</vt:lpstr>
      <vt:lpstr>INNER JOIN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KAYNAKLAR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Öğretim Görevlisi  Alper Talha Karadeniz  Veri Tabanı 1</dc:title>
  <dc:creator>alper</dc:creator>
  <cp:lastModifiedBy>alper</cp:lastModifiedBy>
  <cp:revision>14</cp:revision>
  <dcterms:created xsi:type="dcterms:W3CDTF">2015-07-16T15:39:20Z</dcterms:created>
  <dcterms:modified xsi:type="dcterms:W3CDTF">2015-07-31T19:54:34Z</dcterms:modified>
</cp:coreProperties>
</file>